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7" r:id="rId1"/>
  </p:sldMasterIdLst>
  <p:notesMasterIdLst>
    <p:notesMasterId r:id="rId24"/>
  </p:notesMasterIdLst>
  <p:sldIdLst>
    <p:sldId id="277" r:id="rId2"/>
    <p:sldId id="272" r:id="rId3"/>
    <p:sldId id="273" r:id="rId4"/>
    <p:sldId id="274" r:id="rId5"/>
    <p:sldId id="275" r:id="rId6"/>
    <p:sldId id="276" r:id="rId7"/>
    <p:sldId id="271" r:id="rId8"/>
    <p:sldId id="257" r:id="rId9"/>
    <p:sldId id="258" r:id="rId10"/>
    <p:sldId id="259" r:id="rId11"/>
    <p:sldId id="261" r:id="rId12"/>
    <p:sldId id="262" r:id="rId13"/>
    <p:sldId id="263" r:id="rId14"/>
    <p:sldId id="264" r:id="rId15"/>
    <p:sldId id="265" r:id="rId16"/>
    <p:sldId id="256" r:id="rId17"/>
    <p:sldId id="266" r:id="rId18"/>
    <p:sldId id="267" r:id="rId19"/>
    <p:sldId id="268" r:id="rId20"/>
    <p:sldId id="260" r:id="rId21"/>
    <p:sldId id="269"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316" autoAdjust="0"/>
  </p:normalViewPr>
  <p:slideViewPr>
    <p:cSldViewPr snapToGrid="0">
      <p:cViewPr varScale="1">
        <p:scale>
          <a:sx n="71" d="100"/>
          <a:sy n="71" d="100"/>
        </p:scale>
        <p:origin x="11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1C7A5-7F75-4612-9C0B-2F10997FF68D}" type="datetimeFigureOut">
              <a:rPr lang="en-GB" smtClean="0"/>
              <a:t>04/12/2018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56F4D-BA27-49D5-9B07-C27E094F50A4}" type="slidenum">
              <a:rPr lang="en-GB" smtClean="0"/>
              <a:t>‹#›</a:t>
            </a:fld>
            <a:endParaRPr lang="en-GB"/>
          </a:p>
        </p:txBody>
      </p:sp>
    </p:spTree>
    <p:extLst>
      <p:ext uri="{BB962C8B-B14F-4D97-AF65-F5344CB8AC3E}">
        <p14:creationId xmlns:p14="http://schemas.microsoft.com/office/powerpoint/2010/main" val="417411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pport.google.com/admob/answer/735643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4</a:t>
            </a:fld>
            <a:endParaRPr lang="en-GB"/>
          </a:p>
        </p:txBody>
      </p:sp>
    </p:spTree>
    <p:extLst>
      <p:ext uri="{BB962C8B-B14F-4D97-AF65-F5344CB8AC3E}">
        <p14:creationId xmlns:p14="http://schemas.microsoft.com/office/powerpoint/2010/main" val="80234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Analytics: Helps increase analytical capabilities (Scalability increases and improve user experience)</a:t>
            </a:r>
          </a:p>
          <a:p>
            <a:r>
              <a:rPr lang="en-US" dirty="0"/>
              <a:t>Ads can be customized to match the app theme </a:t>
            </a:r>
          </a:p>
          <a:p>
            <a:r>
              <a:rPr lang="en-US" dirty="0"/>
              <a:t>Scalability </a:t>
            </a:r>
            <a:r>
              <a:rPr lang="en-US" dirty="0" err="1"/>
              <a:t>improvesby</a:t>
            </a:r>
            <a:r>
              <a:rPr lang="en-US" dirty="0"/>
              <a:t> allowing you to expand your user base or implementing ads across multiple applications </a:t>
            </a:r>
          </a:p>
          <a:p>
            <a:r>
              <a:rPr lang="en-US" dirty="0"/>
              <a:t>Google analytics helps display app monetization reports </a:t>
            </a:r>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8</a:t>
            </a:fld>
            <a:endParaRPr lang="en-GB"/>
          </a:p>
        </p:txBody>
      </p:sp>
    </p:spTree>
    <p:extLst>
      <p:ext uri="{BB962C8B-B14F-4D97-AF65-F5344CB8AC3E}">
        <p14:creationId xmlns:p14="http://schemas.microsoft.com/office/powerpoint/2010/main" val="175032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 helps users gain insight about their users and drive more in app purchases and maximize revenue </a:t>
            </a:r>
          </a:p>
          <a:p>
            <a:r>
              <a:rPr lang="en-US" dirty="0"/>
              <a:t>Does this by collecting information about the device information, ad info, purchase info </a:t>
            </a:r>
            <a:r>
              <a:rPr lang="en-US" dirty="0" err="1"/>
              <a:t>etc</a:t>
            </a:r>
            <a:endParaRPr lang="en-US" dirty="0"/>
          </a:p>
          <a:p>
            <a:endParaRPr lang="en-US" dirty="0"/>
          </a:p>
          <a:p>
            <a:r>
              <a:rPr lang="en-US" dirty="0"/>
              <a:t>Google Analytics: Helps increase analytical capabilities (Scalability increases and improve user experience)</a:t>
            </a:r>
          </a:p>
          <a:p>
            <a:r>
              <a:rPr lang="en-US" dirty="0"/>
              <a:t>Ads can be customized to match the app theme </a:t>
            </a:r>
          </a:p>
          <a:p>
            <a:r>
              <a:rPr lang="en-US" dirty="0"/>
              <a:t>Scalability </a:t>
            </a:r>
            <a:r>
              <a:rPr lang="en-US" dirty="0" err="1"/>
              <a:t>improvesby</a:t>
            </a:r>
            <a:r>
              <a:rPr lang="en-US" dirty="0"/>
              <a:t> allowing you to expand your user base or implementing ads across multiple applications </a:t>
            </a:r>
          </a:p>
          <a:p>
            <a:r>
              <a:rPr lang="en-US" dirty="0"/>
              <a:t>Google analytics helps display app monetization reports </a:t>
            </a:r>
            <a:endParaRPr lang="en-GB" dirty="0"/>
          </a:p>
          <a:p>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9</a:t>
            </a:fld>
            <a:endParaRPr lang="en-GB"/>
          </a:p>
        </p:txBody>
      </p:sp>
    </p:spTree>
    <p:extLst>
      <p:ext uri="{BB962C8B-B14F-4D97-AF65-F5344CB8AC3E}">
        <p14:creationId xmlns:p14="http://schemas.microsoft.com/office/powerpoint/2010/main" val="313973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app -&gt;APP ID</a:t>
            </a:r>
          </a:p>
          <a:p>
            <a:r>
              <a:rPr lang="en-US" dirty="0"/>
              <a:t>Create AD UNIT-&gt; AD UNIT ID</a:t>
            </a:r>
          </a:p>
          <a:p>
            <a:r>
              <a:rPr lang="en-US" dirty="0"/>
              <a:t>AD UNIT ID=</a:t>
            </a:r>
            <a:r>
              <a:rPr lang="en-GB" sz="1200" b="0" i="0" kern="1200" dirty="0">
                <a:solidFill>
                  <a:schemeClr val="tx1"/>
                </a:solidFill>
                <a:effectLst/>
                <a:latin typeface="+mn-lt"/>
                <a:ea typeface="+mn-ea"/>
                <a:cs typeface="+mn-cs"/>
              </a:rPr>
              <a:t> unique identifier given to the </a:t>
            </a:r>
            <a:r>
              <a:rPr lang="en-GB" sz="1200" b="0" i="0" u="none" strike="noStrike" kern="1200" dirty="0">
                <a:solidFill>
                  <a:schemeClr val="tx1"/>
                </a:solidFill>
                <a:effectLst/>
                <a:latin typeface="+mn-lt"/>
                <a:ea typeface="+mn-ea"/>
                <a:cs typeface="+mn-cs"/>
                <a:hlinkClick r:id="rId3"/>
              </a:rPr>
              <a:t>ad unit</a:t>
            </a:r>
            <a:r>
              <a:rPr lang="en-GB" sz="1200" b="0" i="0" kern="1200" dirty="0">
                <a:solidFill>
                  <a:schemeClr val="tx1"/>
                </a:solidFill>
                <a:effectLst/>
                <a:latin typeface="+mn-lt"/>
                <a:ea typeface="+mn-ea"/>
                <a:cs typeface="+mn-cs"/>
              </a:rPr>
              <a:t> in your app where ads are to be displayed</a:t>
            </a:r>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10</a:t>
            </a:fld>
            <a:endParaRPr lang="en-GB"/>
          </a:p>
        </p:txBody>
      </p:sp>
    </p:spTree>
    <p:extLst>
      <p:ext uri="{BB962C8B-B14F-4D97-AF65-F5344CB8AC3E}">
        <p14:creationId xmlns:p14="http://schemas.microsoft.com/office/powerpoint/2010/main" val="205408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rewarded video ad </a:t>
            </a:r>
          </a:p>
          <a:p>
            <a:r>
              <a:rPr lang="en-US" dirty="0"/>
              <a:t>Load the ad </a:t>
            </a:r>
          </a:p>
          <a:p>
            <a:r>
              <a:rPr lang="en-US" dirty="0"/>
              <a:t>Set ad listener to prompt events </a:t>
            </a:r>
          </a:p>
          <a:p>
            <a:r>
              <a:rPr lang="en-US" dirty="0"/>
              <a:t>Show video ad just like you show the interstitial ad </a:t>
            </a:r>
          </a:p>
          <a:p>
            <a:r>
              <a:rPr lang="en-US" dirty="0"/>
              <a:t>Reload ad once its done(</a:t>
            </a:r>
            <a:r>
              <a:rPr lang="en-US" dirty="0" err="1"/>
              <a:t>onRewardVideoAdCLoserd</a:t>
            </a:r>
            <a:r>
              <a:rPr lang="en-US" dirty="0"/>
              <a:t>)</a:t>
            </a:r>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14</a:t>
            </a:fld>
            <a:endParaRPr lang="en-GB"/>
          </a:p>
        </p:txBody>
      </p:sp>
    </p:spTree>
    <p:extLst>
      <p:ext uri="{BB962C8B-B14F-4D97-AF65-F5344CB8AC3E}">
        <p14:creationId xmlns:p14="http://schemas.microsoft.com/office/powerpoint/2010/main" val="837436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AdLoader</a:t>
            </a:r>
            <a:r>
              <a:rPr lang="en-US" dirty="0"/>
              <a:t> has its own Builder class </a:t>
            </a:r>
          </a:p>
          <a:p>
            <a:r>
              <a:rPr lang="en-US" dirty="0"/>
              <a:t>Create listener</a:t>
            </a:r>
          </a:p>
          <a:p>
            <a:r>
              <a:rPr lang="en-US" dirty="0"/>
              <a:t>Native ad options-&gt;set Image orientation/ </a:t>
            </a:r>
            <a:r>
              <a:rPr lang="en-US" dirty="0" err="1"/>
              <a:t>setAdchoicesPlacement</a:t>
            </a:r>
            <a:endParaRPr lang="en-US" dirty="0"/>
          </a:p>
          <a:p>
            <a:endParaRPr lang="en-GB" dirty="0"/>
          </a:p>
        </p:txBody>
      </p:sp>
      <p:sp>
        <p:nvSpPr>
          <p:cNvPr id="4" name="Slide Number Placeholder 3"/>
          <p:cNvSpPr>
            <a:spLocks noGrp="1"/>
          </p:cNvSpPr>
          <p:nvPr>
            <p:ph type="sldNum" sz="quarter" idx="5"/>
          </p:nvPr>
        </p:nvSpPr>
        <p:spPr/>
        <p:txBody>
          <a:bodyPr/>
          <a:lstStyle/>
          <a:p>
            <a:fld id="{6DD56F4D-BA27-49D5-9B07-C27E094F50A4}" type="slidenum">
              <a:rPr lang="en-GB" smtClean="0"/>
              <a:t>15</a:t>
            </a:fld>
            <a:endParaRPr lang="en-GB"/>
          </a:p>
        </p:txBody>
      </p:sp>
    </p:spTree>
    <p:extLst>
      <p:ext uri="{BB962C8B-B14F-4D97-AF65-F5344CB8AC3E}">
        <p14:creationId xmlns:p14="http://schemas.microsoft.com/office/powerpoint/2010/main" val="378239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7E755F-FF2A-460E-989C-E5E89B1FE566}"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099713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55072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20383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386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711490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57E755F-FF2A-460E-989C-E5E89B1FE566}"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10961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57E755F-FF2A-460E-989C-E5E89B1FE566}"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71015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E755F-FF2A-460E-989C-E5E89B1FE566}"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715460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E755F-FF2A-460E-989C-E5E89B1FE566}"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01738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7E755F-FF2A-460E-989C-E5E89B1FE566}"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88898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7E755F-FF2A-460E-989C-E5E89B1FE566}"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53154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260496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7E755F-FF2A-460E-989C-E5E89B1FE566}" type="datetimeFigureOut">
              <a:rPr lang="en-GB" smtClean="0"/>
              <a:t>03/12/2018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2904157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7E755F-FF2A-460E-989C-E5E89B1FE566}"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124412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E755F-FF2A-460E-989C-E5E89B1FE566}" type="datetimeFigureOut">
              <a:rPr lang="en-GB" smtClean="0"/>
              <a:t>03/12/2018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39187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425735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7E755F-FF2A-460E-989C-E5E89B1FE566}"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A87DE7-2435-4F24-A324-C1FAC1ED7D8E}" type="slidenum">
              <a:rPr lang="en-GB" smtClean="0"/>
              <a:t>‹#›</a:t>
            </a:fld>
            <a:endParaRPr lang="en-GB"/>
          </a:p>
        </p:txBody>
      </p:sp>
    </p:spTree>
    <p:extLst>
      <p:ext uri="{BB962C8B-B14F-4D97-AF65-F5344CB8AC3E}">
        <p14:creationId xmlns:p14="http://schemas.microsoft.com/office/powerpoint/2010/main" val="338590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57E755F-FF2A-460E-989C-E5E89B1FE566}" type="datetimeFigureOut">
              <a:rPr lang="en-GB" smtClean="0"/>
              <a:t>03/12/2018</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DA87DE7-2435-4F24-A324-C1FAC1ED7D8E}" type="slidenum">
              <a:rPr lang="en-GB" smtClean="0"/>
              <a:t>‹#›</a:t>
            </a:fld>
            <a:endParaRPr lang="en-GB"/>
          </a:p>
        </p:txBody>
      </p:sp>
    </p:spTree>
    <p:extLst>
      <p:ext uri="{BB962C8B-B14F-4D97-AF65-F5344CB8AC3E}">
        <p14:creationId xmlns:p14="http://schemas.microsoft.com/office/powerpoint/2010/main" val="223176207"/>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0C7C-9165-4AB3-A166-A99BBB11BA00}"/>
              </a:ext>
            </a:extLst>
          </p:cNvPr>
          <p:cNvSpPr>
            <a:spLocks noGrp="1"/>
          </p:cNvSpPr>
          <p:nvPr>
            <p:ph type="ctrTitle"/>
          </p:nvPr>
        </p:nvSpPr>
        <p:spPr>
          <a:xfrm>
            <a:off x="1370693" y="1168400"/>
            <a:ext cx="9440034" cy="2429941"/>
          </a:xfrm>
        </p:spPr>
        <p:txBody>
          <a:bodyPr>
            <a:normAutofit fontScale="90000"/>
          </a:bodyPr>
          <a:lstStyle/>
          <a:p>
            <a:r>
              <a:rPr lang="en-US" dirty="0"/>
              <a:t>Google Analytics</a:t>
            </a:r>
            <a:br>
              <a:rPr lang="en-US" dirty="0"/>
            </a:br>
            <a:r>
              <a:rPr lang="en-US" dirty="0"/>
              <a:t> </a:t>
            </a:r>
            <a:r>
              <a:rPr lang="en-US" dirty="0" err="1"/>
              <a:t>AdMob</a:t>
            </a:r>
            <a:br>
              <a:rPr lang="en-US" dirty="0"/>
            </a:br>
            <a:r>
              <a:rPr lang="en-US" dirty="0"/>
              <a:t>App indexing</a:t>
            </a:r>
            <a:endParaRPr lang="en-GB" dirty="0"/>
          </a:p>
        </p:txBody>
      </p:sp>
      <p:sp>
        <p:nvSpPr>
          <p:cNvPr id="3" name="Subtitle 2">
            <a:extLst>
              <a:ext uri="{FF2B5EF4-FFF2-40B4-BE49-F238E27FC236}">
                <a16:creationId xmlns:a16="http://schemas.microsoft.com/office/drawing/2014/main" id="{576F6FD8-ED3B-4DF0-9C41-AF0DFF22E7D3}"/>
              </a:ext>
            </a:extLst>
          </p:cNvPr>
          <p:cNvSpPr>
            <a:spLocks noGrp="1"/>
          </p:cNvSpPr>
          <p:nvPr>
            <p:ph type="subTitle" idx="1"/>
          </p:nvPr>
        </p:nvSpPr>
        <p:spPr>
          <a:xfrm>
            <a:off x="1370693" y="4075859"/>
            <a:ext cx="9440034" cy="1049867"/>
          </a:xfrm>
        </p:spPr>
        <p:txBody>
          <a:bodyPr>
            <a:normAutofit fontScale="85000" lnSpcReduction="10000"/>
          </a:bodyPr>
          <a:lstStyle/>
          <a:p>
            <a:r>
              <a:rPr lang="en-US" dirty="0" err="1"/>
              <a:t>Avais</a:t>
            </a:r>
            <a:r>
              <a:rPr lang="en-US" dirty="0"/>
              <a:t> </a:t>
            </a:r>
            <a:r>
              <a:rPr lang="en-US" dirty="0" err="1"/>
              <a:t>Muhib</a:t>
            </a:r>
            <a:r>
              <a:rPr lang="en-US" dirty="0"/>
              <a:t> </a:t>
            </a:r>
            <a:r>
              <a:rPr lang="en-US" dirty="0" err="1"/>
              <a:t>ur</a:t>
            </a:r>
            <a:r>
              <a:rPr lang="en-US" dirty="0"/>
              <a:t> Rasool 15-4289</a:t>
            </a:r>
          </a:p>
          <a:p>
            <a:r>
              <a:rPr lang="en-US" dirty="0"/>
              <a:t>Khadija </a:t>
            </a:r>
            <a:r>
              <a:rPr lang="en-US" dirty="0" err="1"/>
              <a:t>Asim</a:t>
            </a:r>
            <a:r>
              <a:rPr lang="en-US" dirty="0"/>
              <a:t> 15-4314</a:t>
            </a:r>
          </a:p>
          <a:p>
            <a:r>
              <a:rPr lang="en-US" dirty="0"/>
              <a:t>Hafsah Shehzad 15-4338</a:t>
            </a:r>
            <a:endParaRPr lang="en-GB" dirty="0"/>
          </a:p>
        </p:txBody>
      </p:sp>
    </p:spTree>
    <p:extLst>
      <p:ext uri="{BB962C8B-B14F-4D97-AF65-F5344CB8AC3E}">
        <p14:creationId xmlns:p14="http://schemas.microsoft.com/office/powerpoint/2010/main" val="389140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22BA-534F-4406-B9ED-B8DE09848E64}"/>
              </a:ext>
            </a:extLst>
          </p:cNvPr>
          <p:cNvSpPr>
            <a:spLocks noGrp="1"/>
          </p:cNvSpPr>
          <p:nvPr>
            <p:ph type="title"/>
          </p:nvPr>
        </p:nvSpPr>
        <p:spPr/>
        <p:txBody>
          <a:bodyPr/>
          <a:lstStyle/>
          <a:p>
            <a:r>
              <a:rPr lang="en-US" dirty="0"/>
              <a:t>ADMOB INTEGRATION</a:t>
            </a:r>
            <a:endParaRPr lang="en-GB" dirty="0"/>
          </a:p>
        </p:txBody>
      </p:sp>
      <p:sp>
        <p:nvSpPr>
          <p:cNvPr id="3" name="Content Placeholder 2">
            <a:extLst>
              <a:ext uri="{FF2B5EF4-FFF2-40B4-BE49-F238E27FC236}">
                <a16:creationId xmlns:a16="http://schemas.microsoft.com/office/drawing/2014/main" id="{16B88FA1-2BE8-4B85-8096-55DE10A5A73D}"/>
              </a:ext>
            </a:extLst>
          </p:cNvPr>
          <p:cNvSpPr>
            <a:spLocks noGrp="1"/>
          </p:cNvSpPr>
          <p:nvPr>
            <p:ph idx="1"/>
          </p:nvPr>
        </p:nvSpPr>
        <p:spPr/>
        <p:txBody>
          <a:bodyPr/>
          <a:lstStyle/>
          <a:p>
            <a:r>
              <a:rPr lang="en-US" dirty="0"/>
              <a:t>Prerequisites </a:t>
            </a:r>
          </a:p>
          <a:p>
            <a:pPr lvl="1"/>
            <a:r>
              <a:rPr lang="en-US" dirty="0"/>
              <a:t>Install Firebase SDK </a:t>
            </a:r>
          </a:p>
          <a:p>
            <a:pPr lvl="1"/>
            <a:r>
              <a:rPr lang="en-US" dirty="0"/>
              <a:t>Create </a:t>
            </a:r>
            <a:r>
              <a:rPr lang="en-US" dirty="0" err="1"/>
              <a:t>AdMob</a:t>
            </a:r>
            <a:r>
              <a:rPr lang="en-US" dirty="0"/>
              <a:t> account and register your app</a:t>
            </a:r>
          </a:p>
          <a:p>
            <a:pPr lvl="1"/>
            <a:r>
              <a:rPr lang="en-US" dirty="0"/>
              <a:t>Create add units</a:t>
            </a:r>
          </a:p>
          <a:p>
            <a:pPr lvl="1"/>
            <a:r>
              <a:rPr lang="en-US" dirty="0"/>
              <a:t>Link app to Firebase project</a:t>
            </a:r>
          </a:p>
          <a:p>
            <a:pPr lvl="1"/>
            <a:endParaRPr lang="en-GB" dirty="0"/>
          </a:p>
        </p:txBody>
      </p:sp>
      <p:pic>
        <p:nvPicPr>
          <p:cNvPr id="5" name="Picture 4">
            <a:extLst>
              <a:ext uri="{FF2B5EF4-FFF2-40B4-BE49-F238E27FC236}">
                <a16:creationId xmlns:a16="http://schemas.microsoft.com/office/drawing/2014/main" id="{5FFCD0C6-4058-4DC1-B363-9605EB0904E4}"/>
              </a:ext>
            </a:extLst>
          </p:cNvPr>
          <p:cNvPicPr>
            <a:picLocks noChangeAspect="1"/>
          </p:cNvPicPr>
          <p:nvPr/>
        </p:nvPicPr>
        <p:blipFill rotWithShape="1">
          <a:blip r:embed="rId3"/>
          <a:srcRect l="10834" t="24592" r="37083" b="11408"/>
          <a:stretch/>
        </p:blipFill>
        <p:spPr>
          <a:xfrm>
            <a:off x="6827519" y="2219960"/>
            <a:ext cx="4653783" cy="3216695"/>
          </a:xfrm>
          <a:prstGeom prst="rect">
            <a:avLst/>
          </a:prstGeom>
        </p:spPr>
      </p:pic>
    </p:spTree>
    <p:extLst>
      <p:ext uri="{BB962C8B-B14F-4D97-AF65-F5344CB8AC3E}">
        <p14:creationId xmlns:p14="http://schemas.microsoft.com/office/powerpoint/2010/main" val="88635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70FDD-72C2-43B4-8954-877277150EEF}"/>
              </a:ext>
            </a:extLst>
          </p:cNvPr>
          <p:cNvSpPr>
            <a:spLocks noGrp="1"/>
          </p:cNvSpPr>
          <p:nvPr>
            <p:ph idx="1"/>
          </p:nvPr>
        </p:nvSpPr>
        <p:spPr>
          <a:xfrm>
            <a:off x="913795" y="494522"/>
            <a:ext cx="10353762" cy="5296678"/>
          </a:xfrm>
        </p:spPr>
        <p:txBody>
          <a:bodyPr>
            <a:normAutofit/>
          </a:bodyPr>
          <a:lstStyle/>
          <a:p>
            <a:r>
              <a:rPr lang="en-US" dirty="0"/>
              <a:t>Import Mobile Ads SDK </a:t>
            </a:r>
          </a:p>
          <a:p>
            <a:endParaRPr lang="en-US" dirty="0"/>
          </a:p>
          <a:p>
            <a:r>
              <a:rPr lang="en-US" dirty="0"/>
              <a:t>Update Manifest</a:t>
            </a:r>
          </a:p>
          <a:p>
            <a:endParaRPr lang="en-US" dirty="0"/>
          </a:p>
          <a:p>
            <a:endParaRPr lang="en-US" dirty="0"/>
          </a:p>
          <a:p>
            <a:endParaRPr lang="en-US" dirty="0"/>
          </a:p>
          <a:p>
            <a:r>
              <a:rPr lang="en-US" dirty="0"/>
              <a:t>I</a:t>
            </a:r>
            <a:r>
              <a:rPr lang="en-GB" dirty="0" err="1"/>
              <a:t>nitialize</a:t>
            </a:r>
            <a:r>
              <a:rPr lang="en-GB" dirty="0"/>
              <a:t> the SDK</a:t>
            </a:r>
          </a:p>
          <a:p>
            <a:endParaRPr lang="en-US" dirty="0"/>
          </a:p>
          <a:p>
            <a:endParaRPr lang="en-US" dirty="0"/>
          </a:p>
          <a:p>
            <a:r>
              <a:rPr lang="en-US" dirty="0"/>
              <a:t>Implement your ad </a:t>
            </a:r>
            <a:endParaRPr lang="en-GB" dirty="0"/>
          </a:p>
        </p:txBody>
      </p:sp>
      <p:pic>
        <p:nvPicPr>
          <p:cNvPr id="4" name="Picture 3">
            <a:extLst>
              <a:ext uri="{FF2B5EF4-FFF2-40B4-BE49-F238E27FC236}">
                <a16:creationId xmlns:a16="http://schemas.microsoft.com/office/drawing/2014/main" id="{FACAAB7C-C529-4BCC-B8E5-BE6713A7D856}"/>
              </a:ext>
            </a:extLst>
          </p:cNvPr>
          <p:cNvPicPr>
            <a:picLocks noChangeAspect="1"/>
          </p:cNvPicPr>
          <p:nvPr/>
        </p:nvPicPr>
        <p:blipFill rotWithShape="1">
          <a:blip r:embed="rId2"/>
          <a:srcRect l="22883" t="57551" r="40305" b="34286"/>
          <a:stretch/>
        </p:blipFill>
        <p:spPr>
          <a:xfrm>
            <a:off x="4376057" y="494522"/>
            <a:ext cx="4488025" cy="559838"/>
          </a:xfrm>
          <a:prstGeom prst="rect">
            <a:avLst/>
          </a:prstGeom>
        </p:spPr>
      </p:pic>
      <p:pic>
        <p:nvPicPr>
          <p:cNvPr id="5" name="Picture 4">
            <a:extLst>
              <a:ext uri="{FF2B5EF4-FFF2-40B4-BE49-F238E27FC236}">
                <a16:creationId xmlns:a16="http://schemas.microsoft.com/office/drawing/2014/main" id="{C93FF6BB-A384-41D6-A4F2-837DAA8FB33C}"/>
              </a:ext>
            </a:extLst>
          </p:cNvPr>
          <p:cNvPicPr>
            <a:picLocks noChangeAspect="1"/>
          </p:cNvPicPr>
          <p:nvPr/>
        </p:nvPicPr>
        <p:blipFill rotWithShape="1">
          <a:blip r:embed="rId3"/>
          <a:srcRect l="24031" t="58367" r="19720" b="18503"/>
          <a:stretch/>
        </p:blipFill>
        <p:spPr>
          <a:xfrm>
            <a:off x="3480319" y="1556656"/>
            <a:ext cx="6858000" cy="1586205"/>
          </a:xfrm>
          <a:prstGeom prst="rect">
            <a:avLst/>
          </a:prstGeom>
        </p:spPr>
      </p:pic>
      <p:pic>
        <p:nvPicPr>
          <p:cNvPr id="6" name="Picture 5">
            <a:extLst>
              <a:ext uri="{FF2B5EF4-FFF2-40B4-BE49-F238E27FC236}">
                <a16:creationId xmlns:a16="http://schemas.microsoft.com/office/drawing/2014/main" id="{A7EA9168-96C2-4D26-8331-457BA8F68956}"/>
              </a:ext>
            </a:extLst>
          </p:cNvPr>
          <p:cNvPicPr>
            <a:picLocks noChangeAspect="1"/>
          </p:cNvPicPr>
          <p:nvPr/>
        </p:nvPicPr>
        <p:blipFill rotWithShape="1">
          <a:blip r:embed="rId4"/>
          <a:srcRect l="24719" t="54172" r="23087" b="28027"/>
          <a:stretch/>
        </p:blipFill>
        <p:spPr>
          <a:xfrm>
            <a:off x="3727580" y="3429000"/>
            <a:ext cx="6363477" cy="1220754"/>
          </a:xfrm>
          <a:prstGeom prst="rect">
            <a:avLst/>
          </a:prstGeom>
        </p:spPr>
      </p:pic>
    </p:spTree>
    <p:extLst>
      <p:ext uri="{BB962C8B-B14F-4D97-AF65-F5344CB8AC3E}">
        <p14:creationId xmlns:p14="http://schemas.microsoft.com/office/powerpoint/2010/main" val="4581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7F4275-0E52-49D3-B1DD-BEC3DFED4C80}"/>
              </a:ext>
            </a:extLst>
          </p:cNvPr>
          <p:cNvPicPr>
            <a:picLocks noGrp="1" noChangeAspect="1"/>
          </p:cNvPicPr>
          <p:nvPr>
            <p:ph idx="1"/>
          </p:nvPr>
        </p:nvPicPr>
        <p:blipFill rotWithShape="1">
          <a:blip r:embed="rId2"/>
          <a:srcRect l="24885" t="30645" r="36374" b="36774"/>
          <a:stretch/>
        </p:blipFill>
        <p:spPr>
          <a:xfrm>
            <a:off x="765110" y="653812"/>
            <a:ext cx="3984172" cy="1884785"/>
          </a:xfrm>
          <a:prstGeom prst="rect">
            <a:avLst/>
          </a:prstGeom>
        </p:spPr>
      </p:pic>
      <p:pic>
        <p:nvPicPr>
          <p:cNvPr id="5" name="Picture 4">
            <a:extLst>
              <a:ext uri="{FF2B5EF4-FFF2-40B4-BE49-F238E27FC236}">
                <a16:creationId xmlns:a16="http://schemas.microsoft.com/office/drawing/2014/main" id="{F7AA8FA5-AA00-489F-846E-E79514C2777C}"/>
              </a:ext>
            </a:extLst>
          </p:cNvPr>
          <p:cNvPicPr>
            <a:picLocks noChangeAspect="1"/>
          </p:cNvPicPr>
          <p:nvPr/>
        </p:nvPicPr>
        <p:blipFill rotWithShape="1">
          <a:blip r:embed="rId3"/>
          <a:srcRect l="24250" t="33741" r="35333" b="16445"/>
          <a:stretch/>
        </p:blipFill>
        <p:spPr>
          <a:xfrm>
            <a:off x="765110" y="2787938"/>
            <a:ext cx="4927600" cy="3416250"/>
          </a:xfrm>
          <a:prstGeom prst="rect">
            <a:avLst/>
          </a:prstGeom>
        </p:spPr>
      </p:pic>
      <p:sp>
        <p:nvSpPr>
          <p:cNvPr id="6" name="TextBox 5">
            <a:extLst>
              <a:ext uri="{FF2B5EF4-FFF2-40B4-BE49-F238E27FC236}">
                <a16:creationId xmlns:a16="http://schemas.microsoft.com/office/drawing/2014/main" id="{8BD0AB88-7107-49D8-A316-EC30CBADD80C}"/>
              </a:ext>
            </a:extLst>
          </p:cNvPr>
          <p:cNvSpPr txBox="1"/>
          <p:nvPr/>
        </p:nvSpPr>
        <p:spPr>
          <a:xfrm>
            <a:off x="680720" y="284480"/>
            <a:ext cx="1452880" cy="369332"/>
          </a:xfrm>
          <a:prstGeom prst="rect">
            <a:avLst/>
          </a:prstGeom>
          <a:noFill/>
        </p:spPr>
        <p:txBody>
          <a:bodyPr wrap="square" rtlCol="0">
            <a:spAutoFit/>
          </a:bodyPr>
          <a:lstStyle/>
          <a:p>
            <a:r>
              <a:rPr lang="en-US" dirty="0"/>
              <a:t>Banner</a:t>
            </a:r>
            <a:endParaRPr lang="en-GB" dirty="0"/>
          </a:p>
        </p:txBody>
      </p:sp>
      <p:sp>
        <p:nvSpPr>
          <p:cNvPr id="8" name="TextBox 7">
            <a:extLst>
              <a:ext uri="{FF2B5EF4-FFF2-40B4-BE49-F238E27FC236}">
                <a16:creationId xmlns:a16="http://schemas.microsoft.com/office/drawing/2014/main" id="{F62C0611-0EC0-460D-B17D-C86A6C5C2A4E}"/>
              </a:ext>
            </a:extLst>
          </p:cNvPr>
          <p:cNvSpPr txBox="1"/>
          <p:nvPr/>
        </p:nvSpPr>
        <p:spPr>
          <a:xfrm>
            <a:off x="5181600" y="1270000"/>
            <a:ext cx="1544320" cy="369332"/>
          </a:xfrm>
          <a:prstGeom prst="rect">
            <a:avLst/>
          </a:prstGeom>
          <a:noFill/>
        </p:spPr>
        <p:txBody>
          <a:bodyPr wrap="square" rtlCol="0">
            <a:spAutoFit/>
          </a:bodyPr>
          <a:lstStyle/>
          <a:p>
            <a:r>
              <a:rPr lang="en-US" dirty="0"/>
              <a:t>Set ad view</a:t>
            </a:r>
            <a:endParaRPr lang="en-GB" dirty="0"/>
          </a:p>
        </p:txBody>
      </p:sp>
      <p:sp>
        <p:nvSpPr>
          <p:cNvPr id="9" name="TextBox 8">
            <a:extLst>
              <a:ext uri="{FF2B5EF4-FFF2-40B4-BE49-F238E27FC236}">
                <a16:creationId xmlns:a16="http://schemas.microsoft.com/office/drawing/2014/main" id="{557FC403-7F16-4919-B3F3-AC9607CE6E5F}"/>
              </a:ext>
            </a:extLst>
          </p:cNvPr>
          <p:cNvSpPr txBox="1"/>
          <p:nvPr/>
        </p:nvSpPr>
        <p:spPr>
          <a:xfrm>
            <a:off x="5953760" y="4126731"/>
            <a:ext cx="1544320" cy="369332"/>
          </a:xfrm>
          <a:prstGeom prst="rect">
            <a:avLst/>
          </a:prstGeom>
          <a:noFill/>
        </p:spPr>
        <p:txBody>
          <a:bodyPr wrap="square" rtlCol="0">
            <a:spAutoFit/>
          </a:bodyPr>
          <a:lstStyle/>
          <a:p>
            <a:r>
              <a:rPr lang="en-US" dirty="0"/>
              <a:t>Load the ad</a:t>
            </a:r>
            <a:endParaRPr lang="en-GB" dirty="0"/>
          </a:p>
        </p:txBody>
      </p:sp>
    </p:spTree>
    <p:extLst>
      <p:ext uri="{BB962C8B-B14F-4D97-AF65-F5344CB8AC3E}">
        <p14:creationId xmlns:p14="http://schemas.microsoft.com/office/powerpoint/2010/main" val="17550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1B39664-5F0C-4F11-9346-43587240A73E}"/>
              </a:ext>
            </a:extLst>
          </p:cNvPr>
          <p:cNvPicPr>
            <a:picLocks noGrp="1" noChangeAspect="1"/>
          </p:cNvPicPr>
          <p:nvPr>
            <p:ph idx="1"/>
          </p:nvPr>
        </p:nvPicPr>
        <p:blipFill rotWithShape="1">
          <a:blip r:embed="rId2"/>
          <a:srcRect l="24114" t="38516" r="29398" b="18964"/>
          <a:stretch/>
        </p:blipFill>
        <p:spPr>
          <a:xfrm>
            <a:off x="375920" y="799346"/>
            <a:ext cx="4206240" cy="2164080"/>
          </a:xfrm>
          <a:prstGeom prst="rect">
            <a:avLst/>
          </a:prstGeom>
        </p:spPr>
      </p:pic>
      <p:pic>
        <p:nvPicPr>
          <p:cNvPr id="5" name="Picture 4">
            <a:extLst>
              <a:ext uri="{FF2B5EF4-FFF2-40B4-BE49-F238E27FC236}">
                <a16:creationId xmlns:a16="http://schemas.microsoft.com/office/drawing/2014/main" id="{D06DED7B-8C07-4C7D-913C-A77909CFFD23}"/>
              </a:ext>
            </a:extLst>
          </p:cNvPr>
          <p:cNvPicPr>
            <a:picLocks noChangeAspect="1"/>
          </p:cNvPicPr>
          <p:nvPr/>
        </p:nvPicPr>
        <p:blipFill rotWithShape="1">
          <a:blip r:embed="rId3"/>
          <a:srcRect l="24667" t="66222" r="30333" b="19852"/>
          <a:stretch/>
        </p:blipFill>
        <p:spPr>
          <a:xfrm>
            <a:off x="375920" y="3417055"/>
            <a:ext cx="5486400" cy="955040"/>
          </a:xfrm>
          <a:prstGeom prst="rect">
            <a:avLst/>
          </a:prstGeom>
        </p:spPr>
      </p:pic>
      <p:pic>
        <p:nvPicPr>
          <p:cNvPr id="6" name="Picture 5">
            <a:extLst>
              <a:ext uri="{FF2B5EF4-FFF2-40B4-BE49-F238E27FC236}">
                <a16:creationId xmlns:a16="http://schemas.microsoft.com/office/drawing/2014/main" id="{7297E391-9E37-4E3D-82E5-1D5A602F1359}"/>
              </a:ext>
            </a:extLst>
          </p:cNvPr>
          <p:cNvPicPr>
            <a:picLocks noChangeAspect="1"/>
          </p:cNvPicPr>
          <p:nvPr/>
        </p:nvPicPr>
        <p:blipFill rotWithShape="1">
          <a:blip r:embed="rId4"/>
          <a:srcRect l="24332" t="45630" r="24417" b="27111"/>
          <a:stretch/>
        </p:blipFill>
        <p:spPr>
          <a:xfrm>
            <a:off x="450626" y="4918054"/>
            <a:ext cx="6248400" cy="1869440"/>
          </a:xfrm>
          <a:prstGeom prst="rect">
            <a:avLst/>
          </a:prstGeom>
        </p:spPr>
      </p:pic>
      <p:pic>
        <p:nvPicPr>
          <p:cNvPr id="7" name="Picture 6">
            <a:extLst>
              <a:ext uri="{FF2B5EF4-FFF2-40B4-BE49-F238E27FC236}">
                <a16:creationId xmlns:a16="http://schemas.microsoft.com/office/drawing/2014/main" id="{DB1C0984-5BB3-4D44-891B-D6AFF8D48B87}"/>
              </a:ext>
            </a:extLst>
          </p:cNvPr>
          <p:cNvPicPr>
            <a:picLocks noChangeAspect="1"/>
          </p:cNvPicPr>
          <p:nvPr/>
        </p:nvPicPr>
        <p:blipFill rotWithShape="1">
          <a:blip r:embed="rId5"/>
          <a:srcRect l="23499" t="31703" r="34334" b="6074"/>
          <a:stretch/>
        </p:blipFill>
        <p:spPr>
          <a:xfrm>
            <a:off x="6868160" y="448826"/>
            <a:ext cx="5140960" cy="4267200"/>
          </a:xfrm>
          <a:prstGeom prst="rect">
            <a:avLst/>
          </a:prstGeom>
        </p:spPr>
      </p:pic>
      <p:sp>
        <p:nvSpPr>
          <p:cNvPr id="8" name="TextBox 7">
            <a:extLst>
              <a:ext uri="{FF2B5EF4-FFF2-40B4-BE49-F238E27FC236}">
                <a16:creationId xmlns:a16="http://schemas.microsoft.com/office/drawing/2014/main" id="{5649DC68-86A0-4418-970C-2419ED59EB63}"/>
              </a:ext>
            </a:extLst>
          </p:cNvPr>
          <p:cNvSpPr txBox="1"/>
          <p:nvPr/>
        </p:nvSpPr>
        <p:spPr>
          <a:xfrm>
            <a:off x="375920" y="264160"/>
            <a:ext cx="1524000" cy="369332"/>
          </a:xfrm>
          <a:prstGeom prst="rect">
            <a:avLst/>
          </a:prstGeom>
          <a:noFill/>
        </p:spPr>
        <p:txBody>
          <a:bodyPr wrap="square" rtlCol="0">
            <a:spAutoFit/>
          </a:bodyPr>
          <a:lstStyle/>
          <a:p>
            <a:r>
              <a:rPr lang="en-US" dirty="0"/>
              <a:t>Interstitial</a:t>
            </a:r>
            <a:endParaRPr lang="en-GB" dirty="0"/>
          </a:p>
        </p:txBody>
      </p:sp>
      <p:sp>
        <p:nvSpPr>
          <p:cNvPr id="9" name="TextBox 8">
            <a:extLst>
              <a:ext uri="{FF2B5EF4-FFF2-40B4-BE49-F238E27FC236}">
                <a16:creationId xmlns:a16="http://schemas.microsoft.com/office/drawing/2014/main" id="{E99D08C8-7C62-4866-98CA-C7C6C9760EAA}"/>
              </a:ext>
            </a:extLst>
          </p:cNvPr>
          <p:cNvSpPr txBox="1"/>
          <p:nvPr/>
        </p:nvSpPr>
        <p:spPr>
          <a:xfrm>
            <a:off x="2323652" y="473336"/>
            <a:ext cx="2502348" cy="369332"/>
          </a:xfrm>
          <a:prstGeom prst="rect">
            <a:avLst/>
          </a:prstGeom>
          <a:noFill/>
        </p:spPr>
        <p:txBody>
          <a:bodyPr wrap="square" rtlCol="0">
            <a:spAutoFit/>
          </a:bodyPr>
          <a:lstStyle/>
          <a:p>
            <a:r>
              <a:rPr lang="en-US" dirty="0"/>
              <a:t>Create Interstitial ad</a:t>
            </a:r>
            <a:endParaRPr lang="en-GB" dirty="0"/>
          </a:p>
        </p:txBody>
      </p:sp>
      <p:sp>
        <p:nvSpPr>
          <p:cNvPr id="10" name="TextBox 9">
            <a:extLst>
              <a:ext uri="{FF2B5EF4-FFF2-40B4-BE49-F238E27FC236}">
                <a16:creationId xmlns:a16="http://schemas.microsoft.com/office/drawing/2014/main" id="{5B6F43E7-D621-4932-A191-F7CC0446859B}"/>
              </a:ext>
            </a:extLst>
          </p:cNvPr>
          <p:cNvSpPr txBox="1"/>
          <p:nvPr/>
        </p:nvSpPr>
        <p:spPr>
          <a:xfrm>
            <a:off x="521746" y="3057126"/>
            <a:ext cx="2502348" cy="369332"/>
          </a:xfrm>
          <a:prstGeom prst="rect">
            <a:avLst/>
          </a:prstGeom>
          <a:noFill/>
        </p:spPr>
        <p:txBody>
          <a:bodyPr wrap="square" rtlCol="0">
            <a:spAutoFit/>
          </a:bodyPr>
          <a:lstStyle/>
          <a:p>
            <a:r>
              <a:rPr lang="en-US" dirty="0"/>
              <a:t>Load ad</a:t>
            </a:r>
            <a:endParaRPr lang="en-GB" dirty="0"/>
          </a:p>
        </p:txBody>
      </p:sp>
      <p:sp>
        <p:nvSpPr>
          <p:cNvPr id="11" name="TextBox 10">
            <a:extLst>
              <a:ext uri="{FF2B5EF4-FFF2-40B4-BE49-F238E27FC236}">
                <a16:creationId xmlns:a16="http://schemas.microsoft.com/office/drawing/2014/main" id="{8A915EEB-E79D-4CC4-8DAE-FED01518A64C}"/>
              </a:ext>
            </a:extLst>
          </p:cNvPr>
          <p:cNvSpPr txBox="1"/>
          <p:nvPr/>
        </p:nvSpPr>
        <p:spPr>
          <a:xfrm>
            <a:off x="5616986" y="70506"/>
            <a:ext cx="2502348" cy="369332"/>
          </a:xfrm>
          <a:prstGeom prst="rect">
            <a:avLst/>
          </a:prstGeom>
          <a:noFill/>
        </p:spPr>
        <p:txBody>
          <a:bodyPr wrap="square" rtlCol="0">
            <a:spAutoFit/>
          </a:bodyPr>
          <a:lstStyle/>
          <a:p>
            <a:r>
              <a:rPr lang="en-US" dirty="0"/>
              <a:t>Create ad listener</a:t>
            </a:r>
            <a:endParaRPr lang="en-GB" dirty="0"/>
          </a:p>
        </p:txBody>
      </p:sp>
      <p:sp>
        <p:nvSpPr>
          <p:cNvPr id="12" name="TextBox 11">
            <a:extLst>
              <a:ext uri="{FF2B5EF4-FFF2-40B4-BE49-F238E27FC236}">
                <a16:creationId xmlns:a16="http://schemas.microsoft.com/office/drawing/2014/main" id="{EC7CC12E-CF50-4DC5-877F-9FD8E0E3C551}"/>
              </a:ext>
            </a:extLst>
          </p:cNvPr>
          <p:cNvSpPr txBox="1"/>
          <p:nvPr/>
        </p:nvSpPr>
        <p:spPr>
          <a:xfrm>
            <a:off x="450626" y="4460408"/>
            <a:ext cx="2502348" cy="369332"/>
          </a:xfrm>
          <a:prstGeom prst="rect">
            <a:avLst/>
          </a:prstGeom>
          <a:noFill/>
        </p:spPr>
        <p:txBody>
          <a:bodyPr wrap="square" rtlCol="0">
            <a:spAutoFit/>
          </a:bodyPr>
          <a:lstStyle/>
          <a:p>
            <a:r>
              <a:rPr lang="en-US" dirty="0"/>
              <a:t>Show ad</a:t>
            </a:r>
            <a:endParaRPr lang="en-GB" dirty="0"/>
          </a:p>
        </p:txBody>
      </p:sp>
    </p:spTree>
    <p:extLst>
      <p:ext uri="{BB962C8B-B14F-4D97-AF65-F5344CB8AC3E}">
        <p14:creationId xmlns:p14="http://schemas.microsoft.com/office/powerpoint/2010/main" val="226526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664890-6354-418C-BB43-F38888CB9627}"/>
              </a:ext>
            </a:extLst>
          </p:cNvPr>
          <p:cNvPicPr>
            <a:picLocks noGrp="1" noChangeAspect="1"/>
          </p:cNvPicPr>
          <p:nvPr>
            <p:ph idx="1"/>
          </p:nvPr>
        </p:nvPicPr>
        <p:blipFill rotWithShape="1">
          <a:blip r:embed="rId3"/>
          <a:srcRect l="24827" t="41632" r="25029" b="14057"/>
          <a:stretch/>
        </p:blipFill>
        <p:spPr>
          <a:xfrm>
            <a:off x="420744" y="1473199"/>
            <a:ext cx="5191761" cy="2580640"/>
          </a:xfrm>
          <a:prstGeom prst="rect">
            <a:avLst/>
          </a:prstGeom>
        </p:spPr>
      </p:pic>
      <p:pic>
        <p:nvPicPr>
          <p:cNvPr id="5" name="Picture 4">
            <a:extLst>
              <a:ext uri="{FF2B5EF4-FFF2-40B4-BE49-F238E27FC236}">
                <a16:creationId xmlns:a16="http://schemas.microsoft.com/office/drawing/2014/main" id="{E8B8B5D6-65A3-443E-8F7C-04FE5F223A41}"/>
              </a:ext>
            </a:extLst>
          </p:cNvPr>
          <p:cNvPicPr>
            <a:picLocks noChangeAspect="1"/>
          </p:cNvPicPr>
          <p:nvPr/>
        </p:nvPicPr>
        <p:blipFill rotWithShape="1">
          <a:blip r:embed="rId4"/>
          <a:srcRect l="25000" t="56889" r="35500" b="27407"/>
          <a:stretch/>
        </p:blipFill>
        <p:spPr>
          <a:xfrm>
            <a:off x="420744" y="4510770"/>
            <a:ext cx="4815840" cy="1076960"/>
          </a:xfrm>
          <a:prstGeom prst="rect">
            <a:avLst/>
          </a:prstGeom>
        </p:spPr>
      </p:pic>
      <p:pic>
        <p:nvPicPr>
          <p:cNvPr id="7" name="Picture 6">
            <a:extLst>
              <a:ext uri="{FF2B5EF4-FFF2-40B4-BE49-F238E27FC236}">
                <a16:creationId xmlns:a16="http://schemas.microsoft.com/office/drawing/2014/main" id="{9FFA5350-5CA9-4AB7-A9FA-76B42E9BD603}"/>
              </a:ext>
            </a:extLst>
          </p:cNvPr>
          <p:cNvPicPr>
            <a:picLocks noChangeAspect="1"/>
          </p:cNvPicPr>
          <p:nvPr/>
        </p:nvPicPr>
        <p:blipFill rotWithShape="1">
          <a:blip r:embed="rId5"/>
          <a:srcRect l="28000" t="73630" r="42416" b="14222"/>
          <a:stretch/>
        </p:blipFill>
        <p:spPr>
          <a:xfrm>
            <a:off x="7762240" y="4582160"/>
            <a:ext cx="3606800" cy="833120"/>
          </a:xfrm>
          <a:prstGeom prst="rect">
            <a:avLst/>
          </a:prstGeom>
        </p:spPr>
      </p:pic>
      <p:pic>
        <p:nvPicPr>
          <p:cNvPr id="8" name="Picture 7">
            <a:extLst>
              <a:ext uri="{FF2B5EF4-FFF2-40B4-BE49-F238E27FC236}">
                <a16:creationId xmlns:a16="http://schemas.microsoft.com/office/drawing/2014/main" id="{1D41C356-9494-400A-B21C-16BD90645B30}"/>
              </a:ext>
            </a:extLst>
          </p:cNvPr>
          <p:cNvPicPr>
            <a:picLocks noChangeAspect="1"/>
          </p:cNvPicPr>
          <p:nvPr/>
        </p:nvPicPr>
        <p:blipFill rotWithShape="1">
          <a:blip r:embed="rId6"/>
          <a:srcRect l="50000" t="24518" r="25083" b="40963"/>
          <a:stretch/>
        </p:blipFill>
        <p:spPr>
          <a:xfrm>
            <a:off x="7711440" y="1338401"/>
            <a:ext cx="3657600" cy="2850237"/>
          </a:xfrm>
          <a:prstGeom prst="rect">
            <a:avLst/>
          </a:prstGeom>
        </p:spPr>
      </p:pic>
      <p:sp>
        <p:nvSpPr>
          <p:cNvPr id="9" name="TextBox 8">
            <a:extLst>
              <a:ext uri="{FF2B5EF4-FFF2-40B4-BE49-F238E27FC236}">
                <a16:creationId xmlns:a16="http://schemas.microsoft.com/office/drawing/2014/main" id="{752D2832-25B3-4C28-946E-FD1AA210A0EA}"/>
              </a:ext>
            </a:extLst>
          </p:cNvPr>
          <p:cNvSpPr txBox="1"/>
          <p:nvPr/>
        </p:nvSpPr>
        <p:spPr>
          <a:xfrm>
            <a:off x="508000" y="314960"/>
            <a:ext cx="1910080" cy="646331"/>
          </a:xfrm>
          <a:prstGeom prst="rect">
            <a:avLst/>
          </a:prstGeom>
          <a:noFill/>
        </p:spPr>
        <p:txBody>
          <a:bodyPr wrap="square" rtlCol="0">
            <a:spAutoFit/>
          </a:bodyPr>
          <a:lstStyle/>
          <a:p>
            <a:r>
              <a:rPr lang="en-US" dirty="0"/>
              <a:t>Video ad</a:t>
            </a:r>
          </a:p>
          <a:p>
            <a:endParaRPr lang="en-GB" dirty="0"/>
          </a:p>
        </p:txBody>
      </p:sp>
      <p:sp>
        <p:nvSpPr>
          <p:cNvPr id="10" name="TextBox 9">
            <a:extLst>
              <a:ext uri="{FF2B5EF4-FFF2-40B4-BE49-F238E27FC236}">
                <a16:creationId xmlns:a16="http://schemas.microsoft.com/office/drawing/2014/main" id="{F4712664-D37B-4502-8A37-95F577BF694B}"/>
              </a:ext>
            </a:extLst>
          </p:cNvPr>
          <p:cNvSpPr txBox="1"/>
          <p:nvPr/>
        </p:nvSpPr>
        <p:spPr>
          <a:xfrm>
            <a:off x="7579360" y="706476"/>
            <a:ext cx="3464560" cy="646331"/>
          </a:xfrm>
          <a:prstGeom prst="rect">
            <a:avLst/>
          </a:prstGeom>
          <a:noFill/>
        </p:spPr>
        <p:txBody>
          <a:bodyPr wrap="square" rtlCol="0">
            <a:spAutoFit/>
          </a:bodyPr>
          <a:lstStyle/>
          <a:p>
            <a:r>
              <a:rPr lang="en-US" dirty="0" err="1"/>
              <a:t>setRewardedVideoAdListener</a:t>
            </a:r>
            <a:endParaRPr lang="en-US" dirty="0"/>
          </a:p>
          <a:p>
            <a:endParaRPr lang="en-GB" dirty="0"/>
          </a:p>
        </p:txBody>
      </p:sp>
      <p:sp>
        <p:nvSpPr>
          <p:cNvPr id="11" name="TextBox 10">
            <a:extLst>
              <a:ext uri="{FF2B5EF4-FFF2-40B4-BE49-F238E27FC236}">
                <a16:creationId xmlns:a16="http://schemas.microsoft.com/office/drawing/2014/main" id="{806BE921-BB99-4005-84BB-AE3975AC9D9C}"/>
              </a:ext>
            </a:extLst>
          </p:cNvPr>
          <p:cNvSpPr txBox="1"/>
          <p:nvPr/>
        </p:nvSpPr>
        <p:spPr>
          <a:xfrm>
            <a:off x="360681" y="983475"/>
            <a:ext cx="2963432" cy="369332"/>
          </a:xfrm>
          <a:prstGeom prst="rect">
            <a:avLst/>
          </a:prstGeom>
          <a:noFill/>
        </p:spPr>
        <p:txBody>
          <a:bodyPr wrap="square" rtlCol="0">
            <a:spAutoFit/>
          </a:bodyPr>
          <a:lstStyle/>
          <a:p>
            <a:r>
              <a:rPr lang="en-US" dirty="0"/>
              <a:t>Create Video ad instance</a:t>
            </a:r>
            <a:endParaRPr lang="en-GB" dirty="0"/>
          </a:p>
        </p:txBody>
      </p:sp>
      <p:sp>
        <p:nvSpPr>
          <p:cNvPr id="12" name="TextBox 11">
            <a:extLst>
              <a:ext uri="{FF2B5EF4-FFF2-40B4-BE49-F238E27FC236}">
                <a16:creationId xmlns:a16="http://schemas.microsoft.com/office/drawing/2014/main" id="{B4A49525-ACC1-4CED-805E-96E4C666CA62}"/>
              </a:ext>
            </a:extLst>
          </p:cNvPr>
          <p:cNvSpPr txBox="1"/>
          <p:nvPr/>
        </p:nvSpPr>
        <p:spPr>
          <a:xfrm>
            <a:off x="420744" y="4101210"/>
            <a:ext cx="2502348" cy="369332"/>
          </a:xfrm>
          <a:prstGeom prst="rect">
            <a:avLst/>
          </a:prstGeom>
          <a:noFill/>
        </p:spPr>
        <p:txBody>
          <a:bodyPr wrap="square" rtlCol="0">
            <a:spAutoFit/>
          </a:bodyPr>
          <a:lstStyle/>
          <a:p>
            <a:r>
              <a:rPr lang="en-US" dirty="0"/>
              <a:t>Load ad</a:t>
            </a:r>
            <a:endParaRPr lang="en-GB" dirty="0"/>
          </a:p>
        </p:txBody>
      </p:sp>
      <p:sp>
        <p:nvSpPr>
          <p:cNvPr id="13" name="TextBox 12">
            <a:extLst>
              <a:ext uri="{FF2B5EF4-FFF2-40B4-BE49-F238E27FC236}">
                <a16:creationId xmlns:a16="http://schemas.microsoft.com/office/drawing/2014/main" id="{EE2D3A33-3E81-4548-8A5E-1E16FC49D77A}"/>
              </a:ext>
            </a:extLst>
          </p:cNvPr>
          <p:cNvSpPr txBox="1"/>
          <p:nvPr/>
        </p:nvSpPr>
        <p:spPr>
          <a:xfrm>
            <a:off x="360681" y="5859995"/>
            <a:ext cx="2502348" cy="369332"/>
          </a:xfrm>
          <a:prstGeom prst="rect">
            <a:avLst/>
          </a:prstGeom>
          <a:noFill/>
        </p:spPr>
        <p:txBody>
          <a:bodyPr wrap="square" rtlCol="0">
            <a:spAutoFit/>
          </a:bodyPr>
          <a:lstStyle/>
          <a:p>
            <a:r>
              <a:rPr lang="en-US" dirty="0"/>
              <a:t>Show the ad</a:t>
            </a:r>
            <a:endParaRPr lang="en-GB" dirty="0"/>
          </a:p>
        </p:txBody>
      </p:sp>
    </p:spTree>
    <p:extLst>
      <p:ext uri="{BB962C8B-B14F-4D97-AF65-F5344CB8AC3E}">
        <p14:creationId xmlns:p14="http://schemas.microsoft.com/office/powerpoint/2010/main" val="41231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17254-CAC7-4C84-BB10-E4DC172AEDC4}"/>
              </a:ext>
            </a:extLst>
          </p:cNvPr>
          <p:cNvSpPr>
            <a:spLocks noGrp="1"/>
          </p:cNvSpPr>
          <p:nvPr>
            <p:ph idx="1"/>
          </p:nvPr>
        </p:nvSpPr>
        <p:spPr>
          <a:xfrm>
            <a:off x="913795" y="325120"/>
            <a:ext cx="10353762" cy="6156960"/>
          </a:xfrm>
        </p:spPr>
        <p:txBody>
          <a:bodyPr/>
          <a:lstStyle/>
          <a:p>
            <a:r>
              <a:rPr lang="en-US" dirty="0" err="1"/>
              <a:t>NativeApp</a:t>
            </a:r>
            <a:r>
              <a:rPr lang="en-US" dirty="0"/>
              <a:t> Install Ad/Content Ad</a:t>
            </a:r>
          </a:p>
          <a:p>
            <a:endParaRPr lang="en-US" dirty="0"/>
          </a:p>
        </p:txBody>
      </p:sp>
      <p:pic>
        <p:nvPicPr>
          <p:cNvPr id="4" name="Picture 3">
            <a:extLst>
              <a:ext uri="{FF2B5EF4-FFF2-40B4-BE49-F238E27FC236}">
                <a16:creationId xmlns:a16="http://schemas.microsoft.com/office/drawing/2014/main" id="{D1FB3F5F-4F58-41F8-8D50-389EA618069B}"/>
              </a:ext>
            </a:extLst>
          </p:cNvPr>
          <p:cNvPicPr>
            <a:picLocks noChangeAspect="1"/>
          </p:cNvPicPr>
          <p:nvPr/>
        </p:nvPicPr>
        <p:blipFill rotWithShape="1">
          <a:blip r:embed="rId3"/>
          <a:srcRect l="24167" t="33481" r="19833" b="5482"/>
          <a:stretch/>
        </p:blipFill>
        <p:spPr>
          <a:xfrm>
            <a:off x="1036320" y="833120"/>
            <a:ext cx="6085840" cy="3731200"/>
          </a:xfrm>
          <a:prstGeom prst="rect">
            <a:avLst/>
          </a:prstGeom>
        </p:spPr>
      </p:pic>
      <p:pic>
        <p:nvPicPr>
          <p:cNvPr id="6" name="Picture 5">
            <a:extLst>
              <a:ext uri="{FF2B5EF4-FFF2-40B4-BE49-F238E27FC236}">
                <a16:creationId xmlns:a16="http://schemas.microsoft.com/office/drawing/2014/main" id="{C8F38DCC-2BB0-4F23-9ED9-E03B6CCE2C9B}"/>
              </a:ext>
            </a:extLst>
          </p:cNvPr>
          <p:cNvPicPr>
            <a:picLocks noChangeAspect="1"/>
          </p:cNvPicPr>
          <p:nvPr/>
        </p:nvPicPr>
        <p:blipFill rotWithShape="1">
          <a:blip r:embed="rId4"/>
          <a:srcRect l="23750" t="54963" r="38833" b="17778"/>
          <a:stretch/>
        </p:blipFill>
        <p:spPr>
          <a:xfrm>
            <a:off x="3230880" y="4744720"/>
            <a:ext cx="4561840" cy="1869440"/>
          </a:xfrm>
          <a:prstGeom prst="rect">
            <a:avLst/>
          </a:prstGeom>
        </p:spPr>
      </p:pic>
      <p:sp>
        <p:nvSpPr>
          <p:cNvPr id="7" name="TextBox 6">
            <a:extLst>
              <a:ext uri="{FF2B5EF4-FFF2-40B4-BE49-F238E27FC236}">
                <a16:creationId xmlns:a16="http://schemas.microsoft.com/office/drawing/2014/main" id="{BC11C960-085A-4051-A534-7A4F45455CCF}"/>
              </a:ext>
            </a:extLst>
          </p:cNvPr>
          <p:cNvSpPr txBox="1"/>
          <p:nvPr/>
        </p:nvSpPr>
        <p:spPr>
          <a:xfrm>
            <a:off x="8358691" y="1742738"/>
            <a:ext cx="3195022" cy="1754326"/>
          </a:xfrm>
          <a:prstGeom prst="rect">
            <a:avLst/>
          </a:prstGeom>
          <a:noFill/>
        </p:spPr>
        <p:txBody>
          <a:bodyPr wrap="square" rtlCol="0">
            <a:spAutoFit/>
          </a:bodyPr>
          <a:lstStyle/>
          <a:p>
            <a:r>
              <a:rPr lang="en-US" dirty="0"/>
              <a:t>Native options</a:t>
            </a:r>
          </a:p>
          <a:p>
            <a:r>
              <a:rPr lang="en-US" dirty="0"/>
              <a:t>	set Image Orientation</a:t>
            </a:r>
          </a:p>
          <a:p>
            <a:r>
              <a:rPr lang="en-US" dirty="0"/>
              <a:t>	set </a:t>
            </a:r>
            <a:r>
              <a:rPr lang="en-US" dirty="0" err="1"/>
              <a:t>AdchoicesPlacement</a:t>
            </a:r>
            <a:endParaRPr lang="en-US" dirty="0"/>
          </a:p>
          <a:p>
            <a:r>
              <a:rPr lang="en-US" dirty="0"/>
              <a:t>	</a:t>
            </a:r>
            <a:r>
              <a:rPr lang="en-US" dirty="0" err="1"/>
              <a:t>setVideoOptions</a:t>
            </a:r>
            <a:endParaRPr lang="en-US" dirty="0"/>
          </a:p>
          <a:p>
            <a:endParaRPr lang="en-US" dirty="0"/>
          </a:p>
          <a:p>
            <a:endParaRPr lang="en-US" dirty="0"/>
          </a:p>
        </p:txBody>
      </p:sp>
    </p:spTree>
    <p:extLst>
      <p:ext uri="{BB962C8B-B14F-4D97-AF65-F5344CB8AC3E}">
        <p14:creationId xmlns:p14="http://schemas.microsoft.com/office/powerpoint/2010/main" val="241772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 INDEXING</a:t>
            </a:r>
          </a:p>
        </p:txBody>
      </p:sp>
    </p:spTree>
    <p:extLst>
      <p:ext uri="{BB962C8B-B14F-4D97-AF65-F5344CB8AC3E}">
        <p14:creationId xmlns:p14="http://schemas.microsoft.com/office/powerpoint/2010/main" val="1632524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113" y="700088"/>
            <a:ext cx="9872662" cy="3428999"/>
          </a:xfrm>
        </p:spPr>
        <p:txBody>
          <a:bodyPr/>
          <a:lstStyle/>
          <a:p>
            <a:r>
              <a:rPr lang="en-US" dirty="0"/>
              <a:t>Google App Indexing is a system that allows people to click from listings in Google’s search results into apps on their Android and iOS smartphones and tablets.</a:t>
            </a:r>
          </a:p>
          <a:p>
            <a:r>
              <a:rPr lang="en-US" dirty="0"/>
              <a:t>By supporting HTTP URLs in your app and adding the App Indexing SDK, you allow Google to crawl and index your app as it would a web page, and you enable users to install or launch your app from search results when they search with relevant keywords.</a:t>
            </a:r>
          </a:p>
        </p:txBody>
      </p:sp>
      <p:pic>
        <p:nvPicPr>
          <p:cNvPr id="1026" name="Picture 2" descr="iew of an indexed app on a Nexus 6P running Android 7.0 when the app is installed on 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2392443"/>
            <a:ext cx="2714625" cy="5210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netlifyusercontent.com/assets/344dbf88-fdf9-42bb-adb4-46f01eedd629/f71cd510-12e7-436d-abcc-8e2b226b69e4/view-of-an-indexed-app-on-a-nexus-6p-running-android-7.0-when-the-app-is-not-installed-on-the-device-large-o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694" y="2392443"/>
            <a:ext cx="2134150" cy="37940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00850" y="2414587"/>
            <a:ext cx="3657600" cy="3970318"/>
          </a:xfrm>
          <a:prstGeom prst="rect">
            <a:avLst/>
          </a:prstGeom>
          <a:noFill/>
        </p:spPr>
        <p:txBody>
          <a:bodyPr wrap="square" rtlCol="0">
            <a:spAutoFit/>
          </a:bodyPr>
          <a:lstStyle/>
          <a:p>
            <a:r>
              <a:rPr lang="en-US" dirty="0"/>
              <a:t>App Indexing gets your app into Google Search. If users have your app installed, they can launch your app and go directly to the content they're searching for. App Indexing reengages your app users by helping them find both public and personal content right on their device, even offering query </a:t>
            </a:r>
            <a:r>
              <a:rPr lang="en-US" dirty="0" err="1"/>
              <a:t>autocompletions</a:t>
            </a:r>
            <a:r>
              <a:rPr lang="en-US" dirty="0"/>
              <a:t> to help them more quickly find what they need. If users don’t yet have your app, relevant queries trigger an install card for your app in Search results.</a:t>
            </a:r>
          </a:p>
          <a:p>
            <a:endParaRPr lang="en-US" dirty="0"/>
          </a:p>
        </p:txBody>
      </p:sp>
    </p:spTree>
    <p:extLst>
      <p:ext uri="{BB962C8B-B14F-4D97-AF65-F5344CB8AC3E}">
        <p14:creationId xmlns:p14="http://schemas.microsoft.com/office/powerpoint/2010/main" val="130393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2410" y="566356"/>
            <a:ext cx="10041827" cy="5277232"/>
          </a:xfrm>
        </p:spPr>
        <p:txBody>
          <a:bodyPr>
            <a:normAutofit/>
          </a:bodyPr>
          <a:lstStyle/>
          <a:p>
            <a:r>
              <a:rPr lang="en-US" b="1" dirty="0"/>
              <a:t>Re-engage your users from Google Search</a:t>
            </a:r>
          </a:p>
          <a:p>
            <a:pPr marL="0" indent="0">
              <a:buNone/>
            </a:pPr>
            <a:r>
              <a:rPr lang="en-US" dirty="0"/>
              <a:t>Surface links to your app on Google Search </a:t>
            </a:r>
            <a:r>
              <a:rPr lang="en-US" dirty="0" err="1"/>
              <a:t>autocompletions</a:t>
            </a:r>
            <a:r>
              <a:rPr lang="en-US" dirty="0"/>
              <a:t> and results pages when users search content that your app provides.</a:t>
            </a:r>
          </a:p>
          <a:p>
            <a:r>
              <a:rPr lang="en-US" b="1" dirty="0"/>
              <a:t>Improve your ranking on Search</a:t>
            </a:r>
          </a:p>
          <a:p>
            <a:pPr marL="0" indent="0">
              <a:buNone/>
            </a:pPr>
            <a:r>
              <a:rPr lang="en-US" dirty="0"/>
              <a:t>Integrating your app with the App Indexing API enhances the ranking performance for links to your app on Google Search.</a:t>
            </a:r>
          </a:p>
          <a:p>
            <a:r>
              <a:rPr lang="en-US" b="1" dirty="0"/>
              <a:t>Get discovered by new users</a:t>
            </a:r>
          </a:p>
          <a:p>
            <a:pPr marL="0" indent="0">
              <a:buNone/>
            </a:pPr>
            <a:r>
              <a:rPr lang="en-US" dirty="0"/>
              <a:t>New users see an install card for your app in Search results when relevant queries trigger. They can always access your app content from Search if it's an Android Instant App.</a:t>
            </a:r>
          </a:p>
          <a:p>
            <a:r>
              <a:rPr lang="en-US" b="1" dirty="0"/>
              <a:t>Increase revenue with better in-app ad targeting</a:t>
            </a:r>
          </a:p>
          <a:p>
            <a:pPr marL="0" indent="0">
              <a:buNone/>
            </a:pPr>
            <a:r>
              <a:rPr lang="en-US" dirty="0"/>
              <a:t>App Indexing and </a:t>
            </a:r>
            <a:r>
              <a:rPr lang="en-US" dirty="0" err="1"/>
              <a:t>AdMob</a:t>
            </a:r>
            <a:r>
              <a:rPr lang="en-US" dirty="0"/>
              <a:t> work together to improve the relevance of ads shown in your app, helping to drive increased advertising revenue.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01043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761" y="992560"/>
            <a:ext cx="5555991" cy="3507163"/>
          </a:xfrm>
          <a:prstGeom prst="rect">
            <a:avLst/>
          </a:prstGeom>
        </p:spPr>
      </p:pic>
      <p:pic>
        <p:nvPicPr>
          <p:cNvPr id="5" name="Picture 4"/>
          <p:cNvPicPr>
            <a:picLocks noChangeAspect="1"/>
          </p:cNvPicPr>
          <p:nvPr/>
        </p:nvPicPr>
        <p:blipFill>
          <a:blip r:embed="rId3"/>
          <a:stretch>
            <a:fillRect/>
          </a:stretch>
        </p:blipFill>
        <p:spPr>
          <a:xfrm>
            <a:off x="5227378" y="2736694"/>
            <a:ext cx="6702686" cy="3526057"/>
          </a:xfrm>
          <a:prstGeom prst="rect">
            <a:avLst/>
          </a:prstGeom>
        </p:spPr>
      </p:pic>
      <p:sp>
        <p:nvSpPr>
          <p:cNvPr id="6" name="TextBox 5"/>
          <p:cNvSpPr txBox="1"/>
          <p:nvPr/>
        </p:nvSpPr>
        <p:spPr>
          <a:xfrm>
            <a:off x="385761" y="342900"/>
            <a:ext cx="5686427" cy="371475"/>
          </a:xfrm>
          <a:prstGeom prst="rect">
            <a:avLst/>
          </a:prstGeom>
          <a:noFill/>
        </p:spPr>
        <p:txBody>
          <a:bodyPr wrap="square" rtlCol="0">
            <a:spAutoFit/>
          </a:bodyPr>
          <a:lstStyle/>
          <a:p>
            <a:r>
              <a:rPr lang="en-US" dirty="0"/>
              <a:t>Add Intent Filters</a:t>
            </a:r>
          </a:p>
        </p:txBody>
      </p:sp>
    </p:spTree>
    <p:extLst>
      <p:ext uri="{BB962C8B-B14F-4D97-AF65-F5344CB8AC3E}">
        <p14:creationId xmlns:p14="http://schemas.microsoft.com/office/powerpoint/2010/main" val="69386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1383" y="357809"/>
            <a:ext cx="8524460" cy="1015242"/>
          </a:xfrm>
        </p:spPr>
        <p:txBody>
          <a:bodyPr/>
          <a:lstStyle/>
          <a:p>
            <a:r>
              <a:rPr lang="en-US" dirty="0"/>
              <a:t>Google Analytics</a:t>
            </a:r>
          </a:p>
        </p:txBody>
      </p:sp>
      <p:sp>
        <p:nvSpPr>
          <p:cNvPr id="3" name="Subtitle 2"/>
          <p:cNvSpPr>
            <a:spLocks noGrp="1"/>
          </p:cNvSpPr>
          <p:nvPr>
            <p:ph type="subTitle" idx="1"/>
          </p:nvPr>
        </p:nvSpPr>
        <p:spPr>
          <a:xfrm>
            <a:off x="773595" y="1938131"/>
            <a:ext cx="10880035" cy="3786809"/>
          </a:xfrm>
        </p:spPr>
        <p:txBody>
          <a:bodyPr>
            <a:normAutofit/>
          </a:bodyPr>
          <a:lstStyle/>
          <a:p>
            <a:pPr marL="342900" indent="-342900" algn="l">
              <a:buFont typeface="Arial" panose="020B0604020202020204" pitchFamily="34" charset="0"/>
              <a:buChar char="•"/>
            </a:pPr>
            <a:r>
              <a:rPr lang="en-US" dirty="0"/>
              <a:t>How do you actually know how many visitors came to your application?</a:t>
            </a:r>
          </a:p>
          <a:p>
            <a:pPr marL="342900" indent="-342900" algn="l">
              <a:buFont typeface="Arial" panose="020B0604020202020204" pitchFamily="34" charset="0"/>
              <a:buChar char="•"/>
            </a:pPr>
            <a:r>
              <a:rPr lang="en-US" dirty="0"/>
              <a:t>Where did they come from? </a:t>
            </a:r>
          </a:p>
          <a:p>
            <a:pPr marL="342900" indent="-342900" algn="l">
              <a:buFont typeface="Arial" panose="020B0604020202020204" pitchFamily="34" charset="0"/>
              <a:buChar char="•"/>
            </a:pPr>
            <a:r>
              <a:rPr lang="en-US" dirty="0"/>
              <a:t>What they do once they enter your application?</a:t>
            </a:r>
          </a:p>
          <a:p>
            <a:pPr marL="342900" indent="-342900" algn="l">
              <a:buFont typeface="Arial" panose="020B0604020202020204" pitchFamily="34" charset="0"/>
              <a:buChar char="•"/>
            </a:pPr>
            <a:r>
              <a:rPr lang="en-US" dirty="0"/>
              <a:t>Google analytics helps to </a:t>
            </a:r>
            <a:r>
              <a:rPr lang="en-US" b="1" dirty="0"/>
              <a:t>measure, report </a:t>
            </a:r>
            <a:r>
              <a:rPr lang="en-US" dirty="0"/>
              <a:t>and</a:t>
            </a:r>
            <a:r>
              <a:rPr lang="en-US" b="1" dirty="0"/>
              <a:t> analyze</a:t>
            </a:r>
            <a:r>
              <a:rPr lang="en-US" dirty="0"/>
              <a:t> the behavior of the user coming to your website.</a:t>
            </a:r>
          </a:p>
          <a:p>
            <a:pPr marL="342900" indent="-342900" algn="l">
              <a:buFont typeface="Arial" panose="020B0604020202020204" pitchFamily="34" charset="0"/>
              <a:buChar char="•"/>
            </a:pPr>
            <a:r>
              <a:rPr lang="en-US" dirty="0"/>
              <a:t>‘Google Analytics is a freemium web analytics service offered by Google that tracks and reports website traffic, currently as a platform inside the Google Marketing Platform brand’ – Wikipedia</a:t>
            </a:r>
          </a:p>
          <a:p>
            <a:pPr algn="l"/>
            <a:r>
              <a:rPr lang="en-US" dirty="0"/>
              <a:t>     </a:t>
            </a:r>
          </a:p>
          <a:p>
            <a:pPr algn="l"/>
            <a:r>
              <a:rPr lang="en-US" dirty="0"/>
              <a:t>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847546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51230"/>
            <a:ext cx="8601075" cy="1549972"/>
          </a:xfrm>
          <a:prstGeom prst="rect">
            <a:avLst/>
          </a:prstGeom>
        </p:spPr>
      </p:pic>
      <p:pic>
        <p:nvPicPr>
          <p:cNvPr id="5" name="Picture 4"/>
          <p:cNvPicPr>
            <a:picLocks noChangeAspect="1"/>
          </p:cNvPicPr>
          <p:nvPr/>
        </p:nvPicPr>
        <p:blipFill>
          <a:blip r:embed="rId3"/>
          <a:stretch>
            <a:fillRect/>
          </a:stretch>
        </p:blipFill>
        <p:spPr>
          <a:xfrm>
            <a:off x="4300537" y="1643977"/>
            <a:ext cx="8601075" cy="4454847"/>
          </a:xfrm>
          <a:prstGeom prst="rect">
            <a:avLst/>
          </a:prstGeom>
        </p:spPr>
      </p:pic>
    </p:spTree>
    <p:extLst>
      <p:ext uri="{BB962C8B-B14F-4D97-AF65-F5344CB8AC3E}">
        <p14:creationId xmlns:p14="http://schemas.microsoft.com/office/powerpoint/2010/main" val="80378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2948" y="1143000"/>
            <a:ext cx="4696655" cy="5185107"/>
          </a:xfrm>
          <a:prstGeom prst="rect">
            <a:avLst/>
          </a:prstGeom>
        </p:spPr>
      </p:pic>
      <p:pic>
        <p:nvPicPr>
          <p:cNvPr id="5" name="Picture 4"/>
          <p:cNvPicPr>
            <a:picLocks noChangeAspect="1"/>
          </p:cNvPicPr>
          <p:nvPr/>
        </p:nvPicPr>
        <p:blipFill>
          <a:blip r:embed="rId3"/>
          <a:stretch>
            <a:fillRect/>
          </a:stretch>
        </p:blipFill>
        <p:spPr>
          <a:xfrm>
            <a:off x="5899603" y="1599313"/>
            <a:ext cx="5981054" cy="3672406"/>
          </a:xfrm>
          <a:prstGeom prst="rect">
            <a:avLst/>
          </a:prstGeom>
        </p:spPr>
      </p:pic>
      <p:sp>
        <p:nvSpPr>
          <p:cNvPr id="6" name="TextBox 5"/>
          <p:cNvSpPr txBox="1"/>
          <p:nvPr/>
        </p:nvSpPr>
        <p:spPr>
          <a:xfrm>
            <a:off x="1100138" y="496669"/>
            <a:ext cx="6557963" cy="646331"/>
          </a:xfrm>
          <a:prstGeom prst="rect">
            <a:avLst/>
          </a:prstGeom>
          <a:noFill/>
        </p:spPr>
        <p:txBody>
          <a:bodyPr wrap="square" rtlCol="0">
            <a:spAutoFit/>
          </a:bodyPr>
          <a:lstStyle/>
          <a:p>
            <a:r>
              <a:rPr lang="en-US" dirty="0"/>
              <a:t>Associate your App </a:t>
            </a:r>
            <a:r>
              <a:rPr lang="en-US"/>
              <a:t>and Website</a:t>
            </a:r>
          </a:p>
          <a:p>
            <a:endParaRPr lang="en-US" dirty="0"/>
          </a:p>
        </p:txBody>
      </p:sp>
    </p:spTree>
    <p:extLst>
      <p:ext uri="{BB962C8B-B14F-4D97-AF65-F5344CB8AC3E}">
        <p14:creationId xmlns:p14="http://schemas.microsoft.com/office/powerpoint/2010/main" val="102992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43062" y="631735"/>
            <a:ext cx="8799375" cy="5569040"/>
          </a:xfrm>
          <a:prstGeom prst="rect">
            <a:avLst/>
          </a:prstGeom>
        </p:spPr>
      </p:pic>
    </p:spTree>
    <p:extLst>
      <p:ext uri="{BB962C8B-B14F-4D97-AF65-F5344CB8AC3E}">
        <p14:creationId xmlns:p14="http://schemas.microsoft.com/office/powerpoint/2010/main" val="191460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46652" y="457200"/>
            <a:ext cx="11251096" cy="6132443"/>
          </a:xfrm>
        </p:spPr>
        <p:txBody>
          <a:bodyPr>
            <a:normAutofit lnSpcReduction="10000"/>
          </a:bodyPr>
          <a:lstStyle/>
          <a:p>
            <a:pPr algn="l"/>
            <a:r>
              <a:rPr lang="en-US" dirty="0"/>
              <a:t> </a:t>
            </a:r>
            <a:r>
              <a:rPr lang="en-US" sz="2800" b="1" dirty="0"/>
              <a:t>Why Google Analytics?</a:t>
            </a:r>
          </a:p>
          <a:p>
            <a:pPr algn="l"/>
            <a:endParaRPr lang="en-US" sz="2800" b="1" dirty="0"/>
          </a:p>
          <a:p>
            <a:pPr marL="342900" indent="-342900" algn="l">
              <a:buFont typeface="Arial" panose="020B0604020202020204" pitchFamily="34" charset="0"/>
              <a:buChar char="•"/>
            </a:pPr>
            <a:r>
              <a:rPr lang="en-US" dirty="0"/>
              <a:t>Google Analytics is a </a:t>
            </a:r>
            <a:r>
              <a:rPr lang="en-US" b="1" dirty="0"/>
              <a:t>free</a:t>
            </a:r>
            <a:r>
              <a:rPr lang="en-US" dirty="0"/>
              <a:t> tool!</a:t>
            </a:r>
          </a:p>
          <a:p>
            <a:pPr marL="342900" indent="-342900" algn="l">
              <a:buFont typeface="Arial" panose="020B0604020202020204" pitchFamily="34" charset="0"/>
              <a:buChar char="•"/>
            </a:pPr>
            <a:r>
              <a:rPr lang="en-US" dirty="0"/>
              <a:t>Very useful from marketing point of view.</a:t>
            </a:r>
          </a:p>
          <a:p>
            <a:pPr marL="342900" indent="-342900" algn="l">
              <a:buFont typeface="Arial" panose="020B0604020202020204" pitchFamily="34" charset="0"/>
              <a:buChar char="•"/>
            </a:pPr>
            <a:r>
              <a:rPr lang="en-US" dirty="0"/>
              <a:t>Provides an in-depth detail about the user</a:t>
            </a:r>
          </a:p>
          <a:p>
            <a:pPr algn="l"/>
            <a:r>
              <a:rPr lang="en-US" dirty="0"/>
              <a:t>     </a:t>
            </a:r>
            <a:r>
              <a:rPr lang="en-US" b="1" dirty="0"/>
              <a:t>Which</a:t>
            </a:r>
          </a:p>
          <a:p>
            <a:pPr marL="342900" indent="-342900" algn="l">
              <a:buFont typeface="Arial" panose="020B0604020202020204" pitchFamily="34" charset="0"/>
              <a:buChar char="•"/>
            </a:pPr>
            <a:r>
              <a:rPr lang="en-US" dirty="0"/>
              <a:t>Helps you track your marketing effectiveness.</a:t>
            </a:r>
          </a:p>
          <a:p>
            <a:pPr marL="342900" indent="-342900" algn="l">
              <a:buFont typeface="Arial" panose="020B0604020202020204" pitchFamily="34" charset="0"/>
              <a:buChar char="•"/>
            </a:pPr>
            <a:r>
              <a:rPr lang="en-US" dirty="0"/>
              <a:t>For example, just knowing the total amount of people visiting your website is not very helpful to your business. Knowing how many people visit your website by </a:t>
            </a:r>
            <a:r>
              <a:rPr lang="en-US" b="1" dirty="0"/>
              <a:t>age</a:t>
            </a:r>
            <a:r>
              <a:rPr lang="en-US" dirty="0"/>
              <a:t> or </a:t>
            </a:r>
            <a:r>
              <a:rPr lang="en-US" b="1" dirty="0"/>
              <a:t>location</a:t>
            </a:r>
            <a:r>
              <a:rPr lang="en-US" dirty="0"/>
              <a:t>, on the other hand, is very helpful to figure out who your core audiences are on the internet. </a:t>
            </a:r>
          </a:p>
          <a:p>
            <a:pPr marL="342900" indent="-342900" algn="l">
              <a:buFont typeface="Arial" panose="020B0604020202020204" pitchFamily="34" charset="0"/>
              <a:buChar char="•"/>
            </a:pPr>
            <a:r>
              <a:rPr lang="en-US" dirty="0"/>
              <a:t>You may learn, for instance, that 80% of your visitors are women between 25–35 in a particular area— that’s extremely useful and actionable information about who you should be targeting with your digital marketing.</a:t>
            </a:r>
          </a:p>
          <a:p>
            <a:pPr algn="l"/>
            <a:endParaRPr lang="en-US" dirty="0"/>
          </a:p>
          <a:p>
            <a:pPr algn="l"/>
            <a:r>
              <a:rPr lang="en-US" b="1" dirty="0"/>
              <a:t>That’s why over 50 million websites and applications around the world uses Google Analytics.</a:t>
            </a:r>
          </a:p>
          <a:p>
            <a:pPr algn="l"/>
            <a:endParaRPr lang="en-US" dirty="0"/>
          </a:p>
          <a:p>
            <a:pPr algn="l"/>
            <a:endParaRPr lang="en-US" sz="1900" dirty="0"/>
          </a:p>
          <a:p>
            <a:endParaRPr lang="en-US" dirty="0"/>
          </a:p>
        </p:txBody>
      </p:sp>
    </p:spTree>
    <p:extLst>
      <p:ext uri="{BB962C8B-B14F-4D97-AF65-F5344CB8AC3E}">
        <p14:creationId xmlns:p14="http://schemas.microsoft.com/office/powerpoint/2010/main" val="39810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3" y="129209"/>
            <a:ext cx="6311348" cy="6579704"/>
          </a:xfrm>
        </p:spPr>
        <p:txBody>
          <a:bodyPr>
            <a:normAutofit fontScale="92500" lnSpcReduction="20000"/>
          </a:bodyPr>
          <a:lstStyle/>
          <a:p>
            <a:pPr marL="0" indent="0">
              <a:buNone/>
            </a:pPr>
            <a:r>
              <a:rPr lang="en-US" sz="2600" b="1" dirty="0"/>
              <a:t>What kind of data are available on Google Analytics?</a:t>
            </a:r>
          </a:p>
          <a:p>
            <a:pPr marL="0" indent="0">
              <a:buNone/>
            </a:pPr>
            <a:r>
              <a:rPr lang="en-US" sz="2200" b="1" u="sng" dirty="0"/>
              <a:t>Audience Data</a:t>
            </a:r>
          </a:p>
          <a:p>
            <a:r>
              <a:rPr lang="en-US" sz="2200" dirty="0"/>
              <a:t>The technology the user is using.</a:t>
            </a:r>
          </a:p>
          <a:p>
            <a:r>
              <a:rPr lang="en-US" sz="2200" dirty="0"/>
              <a:t>Where is the user from etc.</a:t>
            </a:r>
          </a:p>
          <a:p>
            <a:pPr marL="0" indent="0">
              <a:buNone/>
            </a:pPr>
            <a:endParaRPr lang="en-US" sz="2200" b="1" u="sng" dirty="0"/>
          </a:p>
          <a:p>
            <a:pPr marL="0" indent="0">
              <a:buNone/>
            </a:pPr>
            <a:endParaRPr lang="en-US" sz="2200" b="1" u="sng" dirty="0"/>
          </a:p>
          <a:p>
            <a:pPr marL="0" indent="0">
              <a:buNone/>
            </a:pPr>
            <a:endParaRPr lang="en-US" sz="2200" b="1" u="sng" dirty="0"/>
          </a:p>
          <a:p>
            <a:pPr marL="0" indent="0">
              <a:buNone/>
            </a:pPr>
            <a:r>
              <a:rPr lang="en-US" sz="2200" b="1" u="sng" dirty="0"/>
              <a:t>User Acquisition Data</a:t>
            </a:r>
          </a:p>
          <a:p>
            <a:r>
              <a:rPr lang="en-US" sz="2200" dirty="0"/>
              <a:t>Data about your users before they visit your application.</a:t>
            </a:r>
          </a:p>
          <a:p>
            <a:r>
              <a:rPr lang="en-US" sz="2200" dirty="0"/>
              <a:t>You can access data about your user demographics before they visit your app (e.g. their age, gender, and interests).</a:t>
            </a:r>
          </a:p>
          <a:p>
            <a:r>
              <a:rPr lang="en-US" sz="2200" dirty="0"/>
              <a:t>You can also get data about where they are coming from, whether that’s Facebook, other websites/apps, or Google search. </a:t>
            </a:r>
          </a:p>
          <a:p>
            <a:pPr marL="0" indent="0">
              <a:buNone/>
            </a:pPr>
            <a:br>
              <a:rPr lang="en-US" dirty="0"/>
            </a:br>
            <a:endParaRPr lang="en-US" dirty="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0957" y="5567068"/>
            <a:ext cx="3439759" cy="129093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1079" y="1832998"/>
            <a:ext cx="3650695" cy="1456854"/>
          </a:xfrm>
          <a:prstGeom prst="rect">
            <a:avLst/>
          </a:prstGeom>
        </p:spPr>
      </p:pic>
      <p:sp>
        <p:nvSpPr>
          <p:cNvPr id="8" name="Content Placeholder 2"/>
          <p:cNvSpPr txBox="1">
            <a:spLocks/>
          </p:cNvSpPr>
          <p:nvPr/>
        </p:nvSpPr>
        <p:spPr>
          <a:xfrm>
            <a:off x="6251285" y="129209"/>
            <a:ext cx="6132394" cy="6728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t>User Behavior Data</a:t>
            </a:r>
          </a:p>
          <a:p>
            <a:r>
              <a:rPr lang="en-US" sz="2200" dirty="0"/>
              <a:t>Data about your users when they visit your app.</a:t>
            </a:r>
          </a:p>
          <a:p>
            <a:r>
              <a:rPr lang="en-US" sz="2200" dirty="0"/>
              <a:t>how </a:t>
            </a:r>
            <a:r>
              <a:rPr lang="en-US" sz="2200" b="1" dirty="0"/>
              <a:t>long</a:t>
            </a:r>
            <a:r>
              <a:rPr lang="en-US" sz="2200" dirty="0"/>
              <a:t> a user stayed on your website</a:t>
            </a:r>
          </a:p>
          <a:p>
            <a:r>
              <a:rPr lang="en-US" sz="2200" dirty="0"/>
              <a:t>what is their </a:t>
            </a:r>
            <a:r>
              <a:rPr lang="en-US" sz="2200" b="1" dirty="0"/>
              <a:t>first and last page</a:t>
            </a:r>
            <a:r>
              <a:rPr lang="en-US" sz="2200" dirty="0"/>
              <a:t> on your website</a:t>
            </a:r>
          </a:p>
          <a:p>
            <a:r>
              <a:rPr lang="en-US" sz="2200" dirty="0"/>
              <a:t>the most common </a:t>
            </a:r>
            <a:r>
              <a:rPr lang="en-US" sz="2200" b="1" dirty="0"/>
              <a:t>pathway</a:t>
            </a:r>
            <a:r>
              <a:rPr lang="en-US" sz="2200" dirty="0"/>
              <a:t> through which they go through your app</a:t>
            </a:r>
          </a:p>
          <a:p>
            <a:endParaRPr lang="en-US" sz="2200" dirty="0"/>
          </a:p>
          <a:p>
            <a:pPr marL="0" indent="0">
              <a:buFont typeface="Arial" panose="020B0604020202020204" pitchFamily="34" charset="0"/>
              <a:buNone/>
            </a:pPr>
            <a:endParaRPr lang="en-US" sz="2200" b="1" u="sng" dirty="0"/>
          </a:p>
          <a:p>
            <a:pPr marL="0" indent="0">
              <a:buFont typeface="Arial" panose="020B0604020202020204" pitchFamily="34" charset="0"/>
              <a:buNone/>
            </a:pPr>
            <a:r>
              <a:rPr lang="en-US" sz="2200" b="1" u="sng" dirty="0"/>
              <a:t>Conversion Data</a:t>
            </a:r>
          </a:p>
          <a:p>
            <a:r>
              <a:rPr lang="en-US" sz="2200" dirty="0"/>
              <a:t>Did the user take the actions that you desired him to take.</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0994" y="5233813"/>
            <a:ext cx="3991741" cy="162418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2427" y="2456597"/>
            <a:ext cx="3170697" cy="1411638"/>
          </a:xfrm>
          <a:prstGeom prst="rect">
            <a:avLst/>
          </a:prstGeom>
        </p:spPr>
      </p:pic>
    </p:spTree>
    <p:extLst>
      <p:ext uri="{BB962C8B-B14F-4D97-AF65-F5344CB8AC3E}">
        <p14:creationId xmlns:p14="http://schemas.microsoft.com/office/powerpoint/2010/main" val="2631193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0" y="0"/>
            <a:ext cx="6352287" cy="6858000"/>
          </a:xfrm>
        </p:spPr>
        <p:txBody>
          <a:bodyPr>
            <a:normAutofit/>
          </a:bodyPr>
          <a:lstStyle/>
          <a:p>
            <a:pPr algn="l"/>
            <a:r>
              <a:rPr lang="en-US" b="1" dirty="0"/>
              <a:t>Use Google Analytics in your application</a:t>
            </a:r>
          </a:p>
          <a:p>
            <a:pPr marL="285750" indent="-285750" algn="l">
              <a:buFont typeface="Arial" panose="020B0604020202020204" pitchFamily="34" charset="0"/>
              <a:buChar char="•"/>
            </a:pPr>
            <a:r>
              <a:rPr lang="en-US" sz="1700" dirty="0"/>
              <a:t>Update your project's AndroidManifest.xml file to include the INTERNET and ACCESS_NETWORK_STATE permissions:</a:t>
            </a:r>
          </a:p>
          <a:p>
            <a:pPr marL="342900" indent="-342900" algn="l">
              <a:buFont typeface="Arial" panose="020B0604020202020204" pitchFamily="34" charset="0"/>
              <a:buChar char="•"/>
            </a:pPr>
            <a:endParaRPr lang="en-US" sz="1700"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285750" indent="-285750" algn="l">
              <a:buFont typeface="Arial" panose="020B0604020202020204" pitchFamily="34" charset="0"/>
              <a:buChar char="•"/>
            </a:pPr>
            <a:endParaRPr lang="en-US" sz="1700" dirty="0"/>
          </a:p>
          <a:p>
            <a:pPr marL="285750" indent="-285750" algn="l">
              <a:buFont typeface="Arial" panose="020B0604020202020204" pitchFamily="34" charset="0"/>
              <a:buChar char="•"/>
            </a:pPr>
            <a:r>
              <a:rPr lang="en-US" sz="1700" dirty="0"/>
              <a:t>Add the following dependency to your project-level </a:t>
            </a:r>
            <a:r>
              <a:rPr lang="en-US" sz="1700" dirty="0" err="1"/>
              <a:t>build.gradle</a:t>
            </a:r>
            <a:r>
              <a:rPr lang="en-US" sz="1700" dirty="0"/>
              <a:t>: </a:t>
            </a:r>
          </a:p>
          <a:p>
            <a:pPr algn="l"/>
            <a:r>
              <a:rPr lang="en-US" sz="1700" dirty="0"/>
              <a:t>     </a:t>
            </a:r>
            <a:r>
              <a:rPr lang="en-US" sz="1700" dirty="0" err="1"/>
              <a:t>classpath</a:t>
            </a:r>
            <a:r>
              <a:rPr lang="en-US" sz="1700" dirty="0"/>
              <a:t> </a:t>
            </a:r>
            <a:r>
              <a:rPr lang="en-US" sz="1700" dirty="0">
                <a:solidFill>
                  <a:schemeClr val="accent6">
                    <a:lumMod val="75000"/>
                  </a:schemeClr>
                </a:solidFill>
              </a:rPr>
              <a:t>'com.google.gms:google-services:3.0.0'</a:t>
            </a:r>
          </a:p>
          <a:p>
            <a:pPr marL="285750" indent="-285750" algn="l">
              <a:buFont typeface="Arial" panose="020B0604020202020204" pitchFamily="34" charset="0"/>
              <a:buChar char="•"/>
            </a:pPr>
            <a:r>
              <a:rPr lang="en-US" sz="1700" dirty="0"/>
              <a:t>Add the following dependency on Google Play Services to app/</a:t>
            </a:r>
            <a:r>
              <a:rPr lang="en-US" sz="1700" dirty="0" err="1"/>
              <a:t>build.gradle</a:t>
            </a:r>
            <a:r>
              <a:rPr lang="en-US" sz="1700" dirty="0"/>
              <a:t>: </a:t>
            </a:r>
          </a:p>
          <a:p>
            <a:pPr algn="l"/>
            <a:r>
              <a:rPr lang="en-US" sz="1700" dirty="0"/>
              <a:t>      compile </a:t>
            </a:r>
            <a:r>
              <a:rPr lang="en-US" sz="1700" dirty="0">
                <a:solidFill>
                  <a:schemeClr val="accent6">
                    <a:lumMod val="75000"/>
                  </a:schemeClr>
                </a:solidFill>
              </a:rPr>
              <a:t>'com.google.android.gms:play-services-analytics:10.2.4'</a:t>
            </a:r>
            <a:endParaRPr lang="en-US" sz="1700" dirty="0"/>
          </a:p>
          <a:p>
            <a:pPr marL="285750" indent="-285750" algn="l">
              <a:buFont typeface="Arial" panose="020B0604020202020204" pitchFamily="34" charset="0"/>
              <a:buChar char="•"/>
            </a:pPr>
            <a:r>
              <a:rPr lang="en-US" sz="1700" dirty="0"/>
              <a:t>Create the file app/</a:t>
            </a:r>
            <a:r>
              <a:rPr lang="en-US" sz="1700" dirty="0" err="1"/>
              <a:t>src</a:t>
            </a:r>
            <a:r>
              <a:rPr lang="en-US" sz="1700" dirty="0"/>
              <a:t>/res/xml/global_tracker.xml with the following content:</a:t>
            </a:r>
          </a:p>
          <a:p>
            <a:pPr algn="l"/>
            <a:endParaRPr lang="en-US" dirty="0"/>
          </a:p>
          <a:p>
            <a:pPr algn="l"/>
            <a:endParaRPr lang="en-US" dirty="0"/>
          </a:p>
          <a:p>
            <a:pPr algn="l"/>
            <a:endParaRPr lang="en-US" dirty="0"/>
          </a:p>
          <a:p>
            <a:pPr algn="l"/>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5" y="1036654"/>
            <a:ext cx="6260672" cy="162805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53" y="5014657"/>
            <a:ext cx="6020916" cy="1507706"/>
          </a:xfrm>
          <a:prstGeom prst="rect">
            <a:avLst/>
          </a:prstGeom>
        </p:spPr>
      </p:pic>
      <p:sp>
        <p:nvSpPr>
          <p:cNvPr id="14" name="Subtitle 4"/>
          <p:cNvSpPr txBox="1">
            <a:spLocks/>
          </p:cNvSpPr>
          <p:nvPr/>
        </p:nvSpPr>
        <p:spPr>
          <a:xfrm>
            <a:off x="6210769" y="367749"/>
            <a:ext cx="5835631" cy="6244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sp>
        <p:nvSpPr>
          <p:cNvPr id="16" name="Subtitle 4"/>
          <p:cNvSpPr txBox="1">
            <a:spLocks/>
          </p:cNvSpPr>
          <p:nvPr/>
        </p:nvSpPr>
        <p:spPr>
          <a:xfrm>
            <a:off x="6281529" y="278297"/>
            <a:ext cx="5835631" cy="6244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700" dirty="0"/>
              <a:t>Add screen tracking</a:t>
            </a:r>
          </a:p>
          <a:p>
            <a:pPr marL="285750" indent="-285750" algn="l">
              <a:buFont typeface="Wingdings" panose="05000000000000000000" pitchFamily="2" charset="2"/>
              <a:buChar char="Ø"/>
            </a:pPr>
            <a:r>
              <a:rPr lang="en-US" sz="1700" dirty="0"/>
              <a:t>Provide the shared tracker via an Application subclass.</a:t>
            </a:r>
          </a:p>
          <a:p>
            <a:pPr marL="285750" indent="-285750" algn="l">
              <a:buFont typeface="Wingdings" panose="05000000000000000000" pitchFamily="2" charset="2"/>
              <a:buChar char="Ø"/>
            </a:pPr>
            <a:r>
              <a:rPr lang="en-US" sz="1700" dirty="0"/>
              <a:t>Override the callback method for the foreground activity.</a:t>
            </a:r>
          </a:p>
          <a:p>
            <a:pPr marL="285750" indent="-285750" algn="l">
              <a:buFont typeface="Wingdings" panose="05000000000000000000" pitchFamily="2" charset="2"/>
              <a:buChar char="Ø"/>
            </a:pPr>
            <a:r>
              <a:rPr lang="en-US" sz="1700" dirty="0"/>
              <a:t>Provide a name for the screen and execute tracking.</a:t>
            </a:r>
          </a:p>
          <a:p>
            <a:pPr marL="285750" indent="-285750" algn="l">
              <a:buFont typeface="Arial" panose="020B0604020202020204" pitchFamily="34" charset="0"/>
              <a:buChar char="•"/>
            </a:pPr>
            <a:r>
              <a:rPr lang="en-US" sz="1700" dirty="0"/>
              <a:t>You should subclass Application and provide a helper method that returns your application's tracker.</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1527" y="2337185"/>
            <a:ext cx="5187463" cy="235979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2287" y="4696980"/>
            <a:ext cx="5116703" cy="2161020"/>
          </a:xfrm>
          <a:prstGeom prst="rect">
            <a:avLst/>
          </a:prstGeom>
        </p:spPr>
      </p:pic>
    </p:spTree>
    <p:extLst>
      <p:ext uri="{BB962C8B-B14F-4D97-AF65-F5344CB8AC3E}">
        <p14:creationId xmlns:p14="http://schemas.microsoft.com/office/powerpoint/2010/main" val="417338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57188" y="277813"/>
            <a:ext cx="11291887" cy="1442959"/>
          </a:xfrm>
          <a:prstGeom prst="rect">
            <a:avLst/>
          </a:prstGeom>
        </p:spPr>
        <p:txBody>
          <a:bodyPr>
            <a:spAutoFit/>
          </a:bodyPr>
          <a:lstStyle/>
          <a:p>
            <a:r>
              <a:rPr lang="en-US" sz="1700" dirty="0"/>
              <a:t>Open the Activity that you'd like to track. You could also track a Fragment, but ensure that it correctly represents a screen view.</a:t>
            </a:r>
          </a:p>
          <a:p>
            <a:r>
              <a:rPr lang="en-US" sz="1700" dirty="0"/>
              <a:t>Override the </a:t>
            </a:r>
            <a:r>
              <a:rPr lang="en-US" sz="1700" dirty="0" err="1"/>
              <a:t>onCreate</a:t>
            </a:r>
            <a:r>
              <a:rPr lang="en-US" sz="1700" dirty="0"/>
              <a:t> method of the Activity or Fragment you want to track to obtain the shared Tracker instance: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 y="1287660"/>
            <a:ext cx="8160012" cy="1181781"/>
          </a:xfrm>
          <a:prstGeom prst="rect">
            <a:avLst/>
          </a:prstGeom>
        </p:spPr>
      </p:pic>
      <p:sp>
        <p:nvSpPr>
          <p:cNvPr id="7" name="Rectangle 6"/>
          <p:cNvSpPr/>
          <p:nvPr/>
        </p:nvSpPr>
        <p:spPr>
          <a:xfrm>
            <a:off x="357188" y="1974110"/>
            <a:ext cx="9406146" cy="1400383"/>
          </a:xfrm>
          <a:prstGeom prst="rect">
            <a:avLst/>
          </a:prstGeom>
        </p:spPr>
        <p:txBody>
          <a:bodyPr wrap="square">
            <a:spAutoFit/>
          </a:bodyPr>
          <a:lstStyle/>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Override the appropriate method, such as </a:t>
            </a:r>
            <a:r>
              <a:rPr lang="en-US" sz="1700" dirty="0" err="1"/>
              <a:t>onResume</a:t>
            </a:r>
            <a:r>
              <a:rPr lang="en-US" sz="1700" dirty="0"/>
              <a:t> for an Activity or </a:t>
            </a:r>
            <a:r>
              <a:rPr lang="en-US" sz="1700" dirty="0" err="1"/>
              <a:t>onPageSelected</a:t>
            </a:r>
            <a:r>
              <a:rPr lang="en-US" sz="1700" dirty="0"/>
              <a:t> for a </a:t>
            </a:r>
            <a:r>
              <a:rPr lang="en-US" sz="1700" dirty="0" err="1"/>
              <a:t>ViewPager</a:t>
            </a:r>
            <a:r>
              <a:rPr lang="en-US" sz="1700" dirty="0"/>
              <a:t> to log when the screen changes.</a:t>
            </a:r>
          </a:p>
          <a:p>
            <a:endParaRPr lang="en-US" sz="17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39" y="3197072"/>
            <a:ext cx="10898754" cy="1647883"/>
          </a:xfrm>
          <a:prstGeom prst="rect">
            <a:avLst/>
          </a:prstGeom>
        </p:spPr>
      </p:pic>
    </p:spTree>
    <p:extLst>
      <p:ext uri="{BB962C8B-B14F-4D97-AF65-F5344CB8AC3E}">
        <p14:creationId xmlns:p14="http://schemas.microsoft.com/office/powerpoint/2010/main" val="191187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3C43-B09C-4B17-AEF6-E96D9A505BD1}"/>
              </a:ext>
            </a:extLst>
          </p:cNvPr>
          <p:cNvSpPr>
            <a:spLocks noGrp="1"/>
          </p:cNvSpPr>
          <p:nvPr>
            <p:ph type="title"/>
          </p:nvPr>
        </p:nvSpPr>
        <p:spPr>
          <a:xfrm>
            <a:off x="919119" y="2765839"/>
            <a:ext cx="10353761" cy="1326321"/>
          </a:xfrm>
        </p:spPr>
        <p:txBody>
          <a:bodyPr/>
          <a:lstStyle/>
          <a:p>
            <a:r>
              <a:rPr lang="en-US" dirty="0"/>
              <a:t>ADMOB</a:t>
            </a:r>
            <a:endParaRPr lang="en-GB" dirty="0"/>
          </a:p>
        </p:txBody>
      </p:sp>
    </p:spTree>
    <p:extLst>
      <p:ext uri="{BB962C8B-B14F-4D97-AF65-F5344CB8AC3E}">
        <p14:creationId xmlns:p14="http://schemas.microsoft.com/office/powerpoint/2010/main" val="250959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5ED1-F189-4699-94A9-9262E49A26FC}"/>
              </a:ext>
            </a:extLst>
          </p:cNvPr>
          <p:cNvSpPr>
            <a:spLocks noGrp="1"/>
          </p:cNvSpPr>
          <p:nvPr>
            <p:ph type="title"/>
          </p:nvPr>
        </p:nvSpPr>
        <p:spPr/>
        <p:txBody>
          <a:bodyPr/>
          <a:lstStyle/>
          <a:p>
            <a:r>
              <a:rPr lang="en-US" dirty="0"/>
              <a:t>What is ADMOB</a:t>
            </a:r>
            <a:endParaRPr lang="en-GB" dirty="0"/>
          </a:p>
        </p:txBody>
      </p:sp>
      <p:sp>
        <p:nvSpPr>
          <p:cNvPr id="3" name="Content Placeholder 2">
            <a:extLst>
              <a:ext uri="{FF2B5EF4-FFF2-40B4-BE49-F238E27FC236}">
                <a16:creationId xmlns:a16="http://schemas.microsoft.com/office/drawing/2014/main" id="{F5CBBD91-D04A-408F-826F-F01CADD0F76F}"/>
              </a:ext>
            </a:extLst>
          </p:cNvPr>
          <p:cNvSpPr>
            <a:spLocks noGrp="1"/>
          </p:cNvSpPr>
          <p:nvPr>
            <p:ph idx="1"/>
          </p:nvPr>
        </p:nvSpPr>
        <p:spPr/>
        <p:txBody>
          <a:bodyPr>
            <a:normAutofit/>
          </a:bodyPr>
          <a:lstStyle/>
          <a:p>
            <a:r>
              <a:rPr lang="en-US" dirty="0"/>
              <a:t>Mobile advertisement platform used to generate revenue from app</a:t>
            </a:r>
          </a:p>
          <a:p>
            <a:r>
              <a:rPr lang="en-US" dirty="0"/>
              <a:t>Available for Android and iOS platforms</a:t>
            </a:r>
          </a:p>
          <a:p>
            <a:r>
              <a:rPr lang="en-US" dirty="0"/>
              <a:t>Support for Unity gaming engines </a:t>
            </a:r>
          </a:p>
          <a:p>
            <a:r>
              <a:rPr lang="en-US" dirty="0"/>
              <a:t>Types of ads</a:t>
            </a:r>
          </a:p>
          <a:p>
            <a:pPr lvl="1"/>
            <a:r>
              <a:rPr lang="en-US" dirty="0"/>
              <a:t>Banner ads</a:t>
            </a:r>
          </a:p>
          <a:p>
            <a:pPr lvl="1"/>
            <a:r>
              <a:rPr lang="en-US" dirty="0"/>
              <a:t>Interstitial ads </a:t>
            </a:r>
          </a:p>
          <a:p>
            <a:pPr lvl="1"/>
            <a:r>
              <a:rPr lang="en-US" dirty="0"/>
              <a:t>Video ads </a:t>
            </a:r>
          </a:p>
          <a:p>
            <a:pPr lvl="1"/>
            <a:r>
              <a:rPr lang="en-US" dirty="0"/>
              <a:t>Native ads </a:t>
            </a:r>
            <a:endParaRPr lang="en-GB" dirty="0"/>
          </a:p>
          <a:p>
            <a:endParaRPr lang="en-US" dirty="0"/>
          </a:p>
        </p:txBody>
      </p:sp>
      <p:pic>
        <p:nvPicPr>
          <p:cNvPr id="5" name="Picture 4">
            <a:extLst>
              <a:ext uri="{FF2B5EF4-FFF2-40B4-BE49-F238E27FC236}">
                <a16:creationId xmlns:a16="http://schemas.microsoft.com/office/drawing/2014/main" id="{5F1CA350-B421-46FD-BFDA-B4163EA50C91}"/>
              </a:ext>
            </a:extLst>
          </p:cNvPr>
          <p:cNvPicPr>
            <a:picLocks noChangeAspect="1"/>
          </p:cNvPicPr>
          <p:nvPr/>
        </p:nvPicPr>
        <p:blipFill rotWithShape="1">
          <a:blip r:embed="rId3">
            <a:extLst>
              <a:ext uri="{28A0092B-C50C-407E-A947-70E740481C1C}">
                <a14:useLocalDpi xmlns:a14="http://schemas.microsoft.com/office/drawing/2010/main" val="0"/>
              </a:ext>
            </a:extLst>
          </a:blip>
          <a:srcRect l="28621" t="13177" r="28829" b="13255"/>
          <a:stretch/>
        </p:blipFill>
        <p:spPr>
          <a:xfrm>
            <a:off x="8982635" y="415467"/>
            <a:ext cx="1527586" cy="2633963"/>
          </a:xfrm>
          <a:prstGeom prst="rect">
            <a:avLst/>
          </a:prstGeom>
        </p:spPr>
      </p:pic>
      <p:pic>
        <p:nvPicPr>
          <p:cNvPr id="7" name="Picture 6">
            <a:extLst>
              <a:ext uri="{FF2B5EF4-FFF2-40B4-BE49-F238E27FC236}">
                <a16:creationId xmlns:a16="http://schemas.microsoft.com/office/drawing/2014/main" id="{954BDF03-ECA8-4651-A4C7-7E21DFC86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643" y="2869603"/>
            <a:ext cx="1547812" cy="2776537"/>
          </a:xfrm>
          <a:prstGeom prst="rect">
            <a:avLst/>
          </a:prstGeom>
        </p:spPr>
      </p:pic>
      <p:pic>
        <p:nvPicPr>
          <p:cNvPr id="9" name="Picture 8">
            <a:extLst>
              <a:ext uri="{FF2B5EF4-FFF2-40B4-BE49-F238E27FC236}">
                <a16:creationId xmlns:a16="http://schemas.microsoft.com/office/drawing/2014/main" id="{C7FAE4EE-AB6C-4D3D-AE4B-C36D3D1C5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6179" y="4034118"/>
            <a:ext cx="2339534" cy="2214282"/>
          </a:xfrm>
          <a:prstGeom prst="rect">
            <a:avLst/>
          </a:prstGeom>
        </p:spPr>
      </p:pic>
    </p:spTree>
    <p:extLst>
      <p:ext uri="{BB962C8B-B14F-4D97-AF65-F5344CB8AC3E}">
        <p14:creationId xmlns:p14="http://schemas.microsoft.com/office/powerpoint/2010/main" val="307210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2755-1BA6-4879-8FC7-C0A043F1E5EA}"/>
              </a:ext>
            </a:extLst>
          </p:cNvPr>
          <p:cNvSpPr>
            <a:spLocks noGrp="1"/>
          </p:cNvSpPr>
          <p:nvPr>
            <p:ph type="title"/>
          </p:nvPr>
        </p:nvSpPr>
        <p:spPr/>
        <p:txBody>
          <a:bodyPr/>
          <a:lstStyle/>
          <a:p>
            <a:r>
              <a:rPr lang="en-US" dirty="0"/>
              <a:t>Integration with Firebase</a:t>
            </a:r>
            <a:endParaRPr lang="en-GB" dirty="0"/>
          </a:p>
        </p:txBody>
      </p:sp>
      <p:sp>
        <p:nvSpPr>
          <p:cNvPr id="3" name="Content Placeholder 2">
            <a:extLst>
              <a:ext uri="{FF2B5EF4-FFF2-40B4-BE49-F238E27FC236}">
                <a16:creationId xmlns:a16="http://schemas.microsoft.com/office/drawing/2014/main" id="{A84C71FE-1A4E-4F38-BFFB-F485FC81B90F}"/>
              </a:ext>
            </a:extLst>
          </p:cNvPr>
          <p:cNvSpPr>
            <a:spLocks noGrp="1"/>
          </p:cNvSpPr>
          <p:nvPr>
            <p:ph idx="1"/>
          </p:nvPr>
        </p:nvSpPr>
        <p:spPr/>
        <p:txBody>
          <a:bodyPr/>
          <a:lstStyle/>
          <a:p>
            <a:r>
              <a:rPr lang="en-US" dirty="0" err="1"/>
              <a:t>Admob</a:t>
            </a:r>
            <a:r>
              <a:rPr lang="en-US" dirty="0"/>
              <a:t> uses the Google Mobile Ads SDK</a:t>
            </a:r>
          </a:p>
          <a:p>
            <a:r>
              <a:rPr lang="en-US" dirty="0"/>
              <a:t>Integrates with Google Analytics  </a:t>
            </a:r>
          </a:p>
          <a:p>
            <a:r>
              <a:rPr lang="en-US" dirty="0"/>
              <a:t>Allows access to reports about application</a:t>
            </a:r>
          </a:p>
          <a:p>
            <a:pPr lvl="1"/>
            <a:r>
              <a:rPr lang="en-US" dirty="0"/>
              <a:t>User acquisition </a:t>
            </a:r>
          </a:p>
          <a:p>
            <a:pPr lvl="1"/>
            <a:r>
              <a:rPr lang="en-US" dirty="0"/>
              <a:t>Revenue </a:t>
            </a:r>
          </a:p>
          <a:p>
            <a:pPr lvl="1"/>
            <a:r>
              <a:rPr lang="en-US" dirty="0"/>
              <a:t>Screen views</a:t>
            </a:r>
          </a:p>
          <a:p>
            <a:r>
              <a:rPr lang="en-US" dirty="0"/>
              <a:t>Allows segmentation of audience</a:t>
            </a:r>
          </a:p>
          <a:p>
            <a:endParaRPr lang="en-GB" dirty="0"/>
          </a:p>
        </p:txBody>
      </p:sp>
    </p:spTree>
    <p:extLst>
      <p:ext uri="{BB962C8B-B14F-4D97-AF65-F5344CB8AC3E}">
        <p14:creationId xmlns:p14="http://schemas.microsoft.com/office/powerpoint/2010/main" val="4265621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821</TotalTime>
  <Words>1195</Words>
  <Application>Microsoft Office PowerPoint</Application>
  <PresentationFormat>Widescreen</PresentationFormat>
  <Paragraphs>165</Paragraphs>
  <Slides>22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Calisto MT</vt:lpstr>
      <vt:lpstr>Trebuchet MS</vt:lpstr>
      <vt:lpstr>Wingdings</vt:lpstr>
      <vt:lpstr>Wingdings 2</vt:lpstr>
      <vt:lpstr>Slate</vt:lpstr>
      <vt:lpstr>Google Analytics  AdMob App indexing</vt:lpstr>
      <vt:lpstr>Google Analytics</vt:lpstr>
      <vt:lpstr>PowerPoint Presentation</vt:lpstr>
      <vt:lpstr>PowerPoint Presentation</vt:lpstr>
      <vt:lpstr>PowerPoint Presentation</vt:lpstr>
      <vt:lpstr>PowerPoint Presentation</vt:lpstr>
      <vt:lpstr>ADMOB</vt:lpstr>
      <vt:lpstr>What is ADMOB</vt:lpstr>
      <vt:lpstr>Integration with Firebase</vt:lpstr>
      <vt:lpstr>ADMOB INTEGRATION</vt:lpstr>
      <vt:lpstr>PowerPoint Presentation</vt:lpstr>
      <vt:lpstr>PowerPoint Presentation</vt:lpstr>
      <vt:lpstr>PowerPoint Presentation</vt:lpstr>
      <vt:lpstr>PowerPoint Presentation</vt:lpstr>
      <vt:lpstr>PowerPoint Presentation</vt:lpstr>
      <vt:lpstr>APP INDEXING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Admob and Indexing</dc:title>
  <dc:creator>hafs1231@outlook.com</dc:creator>
  <cp:lastModifiedBy>hafs1231@outlook.com</cp:lastModifiedBy>
  <cp:revision>20</cp:revision>
  <dcterms:created xsi:type="dcterms:W3CDTF">2018-12-03T16:57:36Z</dcterms:created>
  <dcterms:modified xsi:type="dcterms:W3CDTF">2018-12-04T06:38:36Z</dcterms:modified>
</cp:coreProperties>
</file>